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90" r:id="rId4"/>
    <p:sldId id="317" r:id="rId5"/>
    <p:sldId id="291" r:id="rId6"/>
    <p:sldId id="292" r:id="rId7"/>
    <p:sldId id="318" r:id="rId8"/>
    <p:sldId id="293" r:id="rId9"/>
    <p:sldId id="294" r:id="rId10"/>
    <p:sldId id="295" r:id="rId11"/>
    <p:sldId id="296" r:id="rId12"/>
    <p:sldId id="305" r:id="rId13"/>
    <p:sldId id="298" r:id="rId14"/>
    <p:sldId id="301" r:id="rId15"/>
    <p:sldId id="299" r:id="rId16"/>
    <p:sldId id="300" r:id="rId17"/>
    <p:sldId id="302" r:id="rId18"/>
    <p:sldId id="303" r:id="rId19"/>
    <p:sldId id="304" r:id="rId20"/>
    <p:sldId id="309" r:id="rId21"/>
    <p:sldId id="310" r:id="rId22"/>
    <p:sldId id="311" r:id="rId23"/>
    <p:sldId id="308" r:id="rId24"/>
    <p:sldId id="312" r:id="rId25"/>
    <p:sldId id="313" r:id="rId26"/>
    <p:sldId id="314" r:id="rId27"/>
    <p:sldId id="315" r:id="rId28"/>
    <p:sldId id="288" r:id="rId29"/>
    <p:sldId id="280" r:id="rId30"/>
    <p:sldId id="266" r:id="rId31"/>
    <p:sldId id="306" r:id="rId32"/>
    <p:sldId id="316" r:id="rId33"/>
    <p:sldId id="28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83" autoAdjust="0"/>
    <p:restoredTop sz="80890" autoAdjust="0"/>
  </p:normalViewPr>
  <p:slideViewPr>
    <p:cSldViewPr snapToGrid="0">
      <p:cViewPr varScale="1">
        <p:scale>
          <a:sx n="134" d="100"/>
          <a:sy n="134" d="100"/>
        </p:scale>
        <p:origin x="912" y="100"/>
      </p:cViewPr>
      <p:guideLst/>
    </p:cSldViewPr>
  </p:slideViewPr>
  <p:outlineViewPr>
    <p:cViewPr>
      <p:scale>
        <a:sx n="33" d="100"/>
        <a:sy n="33" d="100"/>
      </p:scale>
      <p:origin x="0" y="-50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7122E-5D85-469C-91CB-F280385F0A7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4643B27D-A3F5-4F14-81E3-F2C0291D68C7}">
      <dgm:prSet phldrT="[文本]"/>
      <dgm:spPr/>
      <dgm:t>
        <a:bodyPr/>
        <a:lstStyle/>
        <a:p>
          <a:r>
            <a:rPr lang="en-US" altLang="zh-CN" dirty="0" smtClean="0"/>
            <a:t>Application</a:t>
          </a:r>
          <a:endParaRPr lang="zh-CN" altLang="en-US" dirty="0"/>
        </a:p>
      </dgm:t>
    </dgm:pt>
    <dgm:pt modelId="{2E520CD0-ADDC-4B15-BD12-2632626DD206}" type="parTrans" cxnId="{8CB8A919-AFE2-4825-BC8C-9E5CCC996E88}">
      <dgm:prSet/>
      <dgm:spPr/>
      <dgm:t>
        <a:bodyPr/>
        <a:lstStyle/>
        <a:p>
          <a:endParaRPr lang="zh-CN" altLang="en-US"/>
        </a:p>
      </dgm:t>
    </dgm:pt>
    <dgm:pt modelId="{71177120-8889-44FE-8BFF-30175A795389}" type="sibTrans" cxnId="{8CB8A919-AFE2-4825-BC8C-9E5CCC996E88}">
      <dgm:prSet/>
      <dgm:spPr/>
      <dgm:t>
        <a:bodyPr/>
        <a:lstStyle/>
        <a:p>
          <a:endParaRPr lang="zh-CN" altLang="en-US"/>
        </a:p>
      </dgm:t>
    </dgm:pt>
    <dgm:pt modelId="{3774309E-7B25-4E3E-98DF-85FB7A40B7FA}">
      <dgm:prSet phldrT="[文本]"/>
      <dgm:spPr/>
      <dgm:t>
        <a:bodyPr/>
        <a:lstStyle/>
        <a:p>
          <a:r>
            <a:rPr lang="en-US" altLang="zh-CN" dirty="0" smtClean="0"/>
            <a:t>Kernel</a:t>
          </a:r>
          <a:endParaRPr lang="zh-CN" altLang="en-US" dirty="0"/>
        </a:p>
      </dgm:t>
    </dgm:pt>
    <dgm:pt modelId="{106A5852-E15D-4E58-817F-0D143DEF8ADA}" type="parTrans" cxnId="{55DCC449-B6D4-4417-8177-4E71035F8D8A}">
      <dgm:prSet/>
      <dgm:spPr/>
      <dgm:t>
        <a:bodyPr/>
        <a:lstStyle/>
        <a:p>
          <a:endParaRPr lang="zh-CN" altLang="en-US"/>
        </a:p>
      </dgm:t>
    </dgm:pt>
    <dgm:pt modelId="{1BBFFF4C-7459-4CF3-AD20-62514788E1BB}" type="sibTrans" cxnId="{55DCC449-B6D4-4417-8177-4E71035F8D8A}">
      <dgm:prSet/>
      <dgm:spPr/>
      <dgm:t>
        <a:bodyPr/>
        <a:lstStyle/>
        <a:p>
          <a:endParaRPr lang="zh-CN" altLang="en-US"/>
        </a:p>
      </dgm:t>
    </dgm:pt>
    <dgm:pt modelId="{6B53069F-AB98-427D-9180-5053774D49A8}">
      <dgm:prSet phldrT="[文本]"/>
      <dgm:spPr/>
      <dgm:t>
        <a:bodyPr/>
        <a:lstStyle/>
        <a:p>
          <a:r>
            <a:rPr lang="en-US" altLang="zh-CN" dirty="0" smtClean="0"/>
            <a:t>Hardware</a:t>
          </a:r>
          <a:endParaRPr lang="zh-CN" altLang="en-US" dirty="0"/>
        </a:p>
      </dgm:t>
    </dgm:pt>
    <dgm:pt modelId="{3C7940EB-E8B6-4661-87B0-465C50A2CFCC}" type="parTrans" cxnId="{922A7F8A-D216-4332-BDDD-D07C5DF7D8F3}">
      <dgm:prSet/>
      <dgm:spPr/>
      <dgm:t>
        <a:bodyPr/>
        <a:lstStyle/>
        <a:p>
          <a:endParaRPr lang="zh-CN" altLang="en-US"/>
        </a:p>
      </dgm:t>
    </dgm:pt>
    <dgm:pt modelId="{9F09813F-DCE0-4F6B-9FFA-23F29D82E847}" type="sibTrans" cxnId="{922A7F8A-D216-4332-BDDD-D07C5DF7D8F3}">
      <dgm:prSet/>
      <dgm:spPr/>
      <dgm:t>
        <a:bodyPr/>
        <a:lstStyle/>
        <a:p>
          <a:endParaRPr lang="zh-CN" altLang="en-US"/>
        </a:p>
      </dgm:t>
    </dgm:pt>
    <dgm:pt modelId="{53FE4011-F6C5-4EFC-8A32-A6D9F9B15538}">
      <dgm:prSet phldrT="[文本]"/>
      <dgm:spPr/>
      <dgm:t>
        <a:bodyPr/>
        <a:lstStyle/>
        <a:p>
          <a:r>
            <a:rPr lang="en-US" altLang="zh-CN" dirty="0" smtClean="0"/>
            <a:t>Application</a:t>
          </a:r>
          <a:endParaRPr lang="zh-CN" altLang="en-US" dirty="0"/>
        </a:p>
      </dgm:t>
    </dgm:pt>
    <dgm:pt modelId="{59E9C668-A54E-496F-8E63-2A5841856179}" type="parTrans" cxnId="{A3DD9A5D-93B2-41C6-BE51-448721C5EBF8}">
      <dgm:prSet/>
      <dgm:spPr/>
      <dgm:t>
        <a:bodyPr/>
        <a:lstStyle/>
        <a:p>
          <a:endParaRPr lang="zh-CN" altLang="en-US"/>
        </a:p>
      </dgm:t>
    </dgm:pt>
    <dgm:pt modelId="{B717A649-6B84-4051-A612-41E1D8038609}" type="sibTrans" cxnId="{A3DD9A5D-93B2-41C6-BE51-448721C5EBF8}">
      <dgm:prSet/>
      <dgm:spPr/>
      <dgm:t>
        <a:bodyPr/>
        <a:lstStyle/>
        <a:p>
          <a:endParaRPr lang="zh-CN" altLang="en-US"/>
        </a:p>
      </dgm:t>
    </dgm:pt>
    <dgm:pt modelId="{A5CB6A9A-83BB-4A74-9A8F-9FFA1E3C96E3}">
      <dgm:prSet phldrT="[文本]"/>
      <dgm:spPr/>
      <dgm:t>
        <a:bodyPr/>
        <a:lstStyle/>
        <a:p>
          <a:r>
            <a:rPr lang="en-US" altLang="zh-CN" dirty="0" smtClean="0"/>
            <a:t>Kernel</a:t>
          </a:r>
          <a:endParaRPr lang="zh-CN" altLang="en-US" dirty="0"/>
        </a:p>
      </dgm:t>
    </dgm:pt>
    <dgm:pt modelId="{BCE23258-5BAD-48D7-92DA-BD7D399AEB20}" type="parTrans" cxnId="{B6AB20FE-ACF6-4F31-9E0D-9C2044434B9A}">
      <dgm:prSet/>
      <dgm:spPr/>
      <dgm:t>
        <a:bodyPr/>
        <a:lstStyle/>
        <a:p>
          <a:endParaRPr lang="zh-CN" altLang="en-US"/>
        </a:p>
      </dgm:t>
    </dgm:pt>
    <dgm:pt modelId="{15B85930-0DEA-42CE-8CBB-4837597393A2}" type="sibTrans" cxnId="{B6AB20FE-ACF6-4F31-9E0D-9C2044434B9A}">
      <dgm:prSet/>
      <dgm:spPr/>
      <dgm:t>
        <a:bodyPr/>
        <a:lstStyle/>
        <a:p>
          <a:endParaRPr lang="zh-CN" altLang="en-US"/>
        </a:p>
      </dgm:t>
    </dgm:pt>
    <dgm:pt modelId="{8900CD90-DCE2-4FE9-B52E-04FD6BFAD6FE}">
      <dgm:prSet phldrT="[文本]"/>
      <dgm:spPr/>
      <dgm:t>
        <a:bodyPr/>
        <a:lstStyle/>
        <a:p>
          <a:r>
            <a:rPr lang="en-US" altLang="zh-CN" dirty="0" smtClean="0"/>
            <a:t>Hardware</a:t>
          </a:r>
          <a:endParaRPr lang="zh-CN" altLang="en-US" dirty="0"/>
        </a:p>
      </dgm:t>
    </dgm:pt>
    <dgm:pt modelId="{ADEB19F6-C842-4928-A2CC-7A88D84CF211}" type="parTrans" cxnId="{0338307A-C8D8-43A5-80BF-E6C6BA1C612E}">
      <dgm:prSet/>
      <dgm:spPr/>
      <dgm:t>
        <a:bodyPr/>
        <a:lstStyle/>
        <a:p>
          <a:endParaRPr lang="zh-CN" altLang="en-US"/>
        </a:p>
      </dgm:t>
    </dgm:pt>
    <dgm:pt modelId="{65CC0AC6-CCC5-41A8-A3B8-1A27E2F2789C}" type="sibTrans" cxnId="{0338307A-C8D8-43A5-80BF-E6C6BA1C612E}">
      <dgm:prSet/>
      <dgm:spPr/>
      <dgm:t>
        <a:bodyPr/>
        <a:lstStyle/>
        <a:p>
          <a:endParaRPr lang="zh-CN" altLang="en-US"/>
        </a:p>
      </dgm:t>
    </dgm:pt>
    <dgm:pt modelId="{317B0896-CB93-461E-8AC3-62A7EF4D71B4}">
      <dgm:prSet/>
      <dgm:spPr/>
      <dgm:t>
        <a:bodyPr/>
        <a:lstStyle/>
        <a:p>
          <a:r>
            <a:rPr lang="en-US" altLang="zh-CN" dirty="0" smtClean="0"/>
            <a:t>Driver</a:t>
          </a:r>
        </a:p>
      </dgm:t>
    </dgm:pt>
    <dgm:pt modelId="{449A5BCE-A6EB-4566-992F-930FC7E08CAB}" type="parTrans" cxnId="{731B1FBF-35B5-4828-91B3-82B5DD92D2FD}">
      <dgm:prSet/>
      <dgm:spPr/>
      <dgm:t>
        <a:bodyPr/>
        <a:lstStyle/>
        <a:p>
          <a:endParaRPr lang="zh-CN" altLang="en-US"/>
        </a:p>
      </dgm:t>
    </dgm:pt>
    <dgm:pt modelId="{92A096C9-ACE3-438C-91B2-76477925BCE7}" type="sibTrans" cxnId="{731B1FBF-35B5-4828-91B3-82B5DD92D2FD}">
      <dgm:prSet/>
      <dgm:spPr/>
      <dgm:t>
        <a:bodyPr/>
        <a:lstStyle/>
        <a:p>
          <a:endParaRPr lang="zh-CN" altLang="en-US"/>
        </a:p>
      </dgm:t>
    </dgm:pt>
    <dgm:pt modelId="{CB8DAD5F-C40A-4C13-81A6-17087A69DAED}" type="pres">
      <dgm:prSet presAssocID="{B9D7122E-5D85-469C-91CB-F280385F0A7A}" presName="diagram" presStyleCnt="0">
        <dgm:presLayoutVars>
          <dgm:chPref val="1"/>
          <dgm:dir/>
          <dgm:animOne val="branch"/>
          <dgm:animLvl val="lvl"/>
          <dgm:resizeHandles/>
        </dgm:presLayoutVars>
      </dgm:prSet>
      <dgm:spPr/>
      <dgm:t>
        <a:bodyPr/>
        <a:lstStyle/>
        <a:p>
          <a:endParaRPr lang="zh-CN" altLang="en-US"/>
        </a:p>
      </dgm:t>
    </dgm:pt>
    <dgm:pt modelId="{B7018228-41A4-4C7F-BB9D-682E57E7F265}" type="pres">
      <dgm:prSet presAssocID="{4643B27D-A3F5-4F14-81E3-F2C0291D68C7}" presName="root" presStyleCnt="0"/>
      <dgm:spPr/>
    </dgm:pt>
    <dgm:pt modelId="{3DEE42F8-2257-4C5B-AC4A-38BA408C7158}" type="pres">
      <dgm:prSet presAssocID="{4643B27D-A3F5-4F14-81E3-F2C0291D68C7}" presName="rootComposite" presStyleCnt="0"/>
      <dgm:spPr/>
    </dgm:pt>
    <dgm:pt modelId="{B1312D84-104A-4509-B76A-7E6EA79C77E6}" type="pres">
      <dgm:prSet presAssocID="{4643B27D-A3F5-4F14-81E3-F2C0291D68C7}" presName="rootText" presStyleLbl="node1" presStyleIdx="0" presStyleCnt="2" custScaleX="147816"/>
      <dgm:spPr/>
      <dgm:t>
        <a:bodyPr/>
        <a:lstStyle/>
        <a:p>
          <a:endParaRPr lang="zh-CN" altLang="en-US"/>
        </a:p>
      </dgm:t>
    </dgm:pt>
    <dgm:pt modelId="{7E4679B4-3B4D-4D18-97DB-DBD772B4F584}" type="pres">
      <dgm:prSet presAssocID="{4643B27D-A3F5-4F14-81E3-F2C0291D68C7}" presName="rootConnector" presStyleLbl="node1" presStyleIdx="0" presStyleCnt="2"/>
      <dgm:spPr/>
      <dgm:t>
        <a:bodyPr/>
        <a:lstStyle/>
        <a:p>
          <a:endParaRPr lang="zh-CN" altLang="en-US"/>
        </a:p>
      </dgm:t>
    </dgm:pt>
    <dgm:pt modelId="{19C8FA10-13CD-4870-B8A4-A32B1A6A1669}" type="pres">
      <dgm:prSet presAssocID="{4643B27D-A3F5-4F14-81E3-F2C0291D68C7}" presName="childShape" presStyleCnt="0"/>
      <dgm:spPr/>
    </dgm:pt>
    <dgm:pt modelId="{DFB1B49B-B6D1-4A6B-BCB2-6AACC83D6A94}" type="pres">
      <dgm:prSet presAssocID="{106A5852-E15D-4E58-817F-0D143DEF8ADA}" presName="Name13" presStyleLbl="parChTrans1D2" presStyleIdx="0" presStyleCnt="5"/>
      <dgm:spPr/>
      <dgm:t>
        <a:bodyPr/>
        <a:lstStyle/>
        <a:p>
          <a:endParaRPr lang="zh-CN" altLang="en-US"/>
        </a:p>
      </dgm:t>
    </dgm:pt>
    <dgm:pt modelId="{692BC460-2E1E-472A-91E7-541161419F60}" type="pres">
      <dgm:prSet presAssocID="{3774309E-7B25-4E3E-98DF-85FB7A40B7FA}" presName="childText" presStyleLbl="bgAcc1" presStyleIdx="0" presStyleCnt="5" custScaleX="150900">
        <dgm:presLayoutVars>
          <dgm:bulletEnabled val="1"/>
        </dgm:presLayoutVars>
      </dgm:prSet>
      <dgm:spPr/>
      <dgm:t>
        <a:bodyPr/>
        <a:lstStyle/>
        <a:p>
          <a:endParaRPr lang="zh-CN" altLang="en-US"/>
        </a:p>
      </dgm:t>
    </dgm:pt>
    <dgm:pt modelId="{4C813B60-7CC1-49D4-AA36-DE416AA25278}" type="pres">
      <dgm:prSet presAssocID="{449A5BCE-A6EB-4566-992F-930FC7E08CAB}" presName="Name13" presStyleLbl="parChTrans1D2" presStyleIdx="1" presStyleCnt="5"/>
      <dgm:spPr/>
      <dgm:t>
        <a:bodyPr/>
        <a:lstStyle/>
        <a:p>
          <a:endParaRPr lang="zh-CN" altLang="en-US"/>
        </a:p>
      </dgm:t>
    </dgm:pt>
    <dgm:pt modelId="{4D441E69-19E1-4A66-89C5-CE82E58CDE12}" type="pres">
      <dgm:prSet presAssocID="{317B0896-CB93-461E-8AC3-62A7EF4D71B4}" presName="childText" presStyleLbl="bgAcc1" presStyleIdx="1" presStyleCnt="5" custScaleX="150900">
        <dgm:presLayoutVars>
          <dgm:bulletEnabled val="1"/>
        </dgm:presLayoutVars>
      </dgm:prSet>
      <dgm:spPr/>
      <dgm:t>
        <a:bodyPr/>
        <a:lstStyle/>
        <a:p>
          <a:endParaRPr lang="zh-CN" altLang="en-US"/>
        </a:p>
      </dgm:t>
    </dgm:pt>
    <dgm:pt modelId="{81F14C4E-4B5D-420E-8877-BA9490D75D22}" type="pres">
      <dgm:prSet presAssocID="{3C7940EB-E8B6-4661-87B0-465C50A2CFCC}" presName="Name13" presStyleLbl="parChTrans1D2" presStyleIdx="2" presStyleCnt="5"/>
      <dgm:spPr/>
      <dgm:t>
        <a:bodyPr/>
        <a:lstStyle/>
        <a:p>
          <a:endParaRPr lang="zh-CN" altLang="en-US"/>
        </a:p>
      </dgm:t>
    </dgm:pt>
    <dgm:pt modelId="{EA9B69C9-2246-4D99-B193-F895C4617C85}" type="pres">
      <dgm:prSet presAssocID="{6B53069F-AB98-427D-9180-5053774D49A8}" presName="childText" presStyleLbl="bgAcc1" presStyleIdx="2" presStyleCnt="5" custScaleX="150900">
        <dgm:presLayoutVars>
          <dgm:bulletEnabled val="1"/>
        </dgm:presLayoutVars>
      </dgm:prSet>
      <dgm:spPr/>
      <dgm:t>
        <a:bodyPr/>
        <a:lstStyle/>
        <a:p>
          <a:endParaRPr lang="zh-CN" altLang="en-US"/>
        </a:p>
      </dgm:t>
    </dgm:pt>
    <dgm:pt modelId="{152DCF76-1800-4CD9-8A6F-F65BEFE420BA}" type="pres">
      <dgm:prSet presAssocID="{53FE4011-F6C5-4EFC-8A32-A6D9F9B15538}" presName="root" presStyleCnt="0"/>
      <dgm:spPr/>
    </dgm:pt>
    <dgm:pt modelId="{9E309480-2E71-401D-98C2-E323291AE5AB}" type="pres">
      <dgm:prSet presAssocID="{53FE4011-F6C5-4EFC-8A32-A6D9F9B15538}" presName="rootComposite" presStyleCnt="0"/>
      <dgm:spPr/>
    </dgm:pt>
    <dgm:pt modelId="{0E2B359E-0A5E-4F23-88DD-8D5E3F7DE284}" type="pres">
      <dgm:prSet presAssocID="{53FE4011-F6C5-4EFC-8A32-A6D9F9B15538}" presName="rootText" presStyleLbl="node1" presStyleIdx="1" presStyleCnt="2" custScaleX="146315" custLinFactNeighborX="36978" custLinFactNeighborY="-150"/>
      <dgm:spPr/>
      <dgm:t>
        <a:bodyPr/>
        <a:lstStyle/>
        <a:p>
          <a:endParaRPr lang="zh-CN" altLang="en-US"/>
        </a:p>
      </dgm:t>
    </dgm:pt>
    <dgm:pt modelId="{07CF17B8-CBC3-4763-BAC1-3A3A2A123230}" type="pres">
      <dgm:prSet presAssocID="{53FE4011-F6C5-4EFC-8A32-A6D9F9B15538}" presName="rootConnector" presStyleLbl="node1" presStyleIdx="1" presStyleCnt="2"/>
      <dgm:spPr/>
      <dgm:t>
        <a:bodyPr/>
        <a:lstStyle/>
        <a:p>
          <a:endParaRPr lang="zh-CN" altLang="en-US"/>
        </a:p>
      </dgm:t>
    </dgm:pt>
    <dgm:pt modelId="{0F6B35DC-6E2D-4EF3-8D93-F5CF3B142C67}" type="pres">
      <dgm:prSet presAssocID="{53FE4011-F6C5-4EFC-8A32-A6D9F9B15538}" presName="childShape" presStyleCnt="0"/>
      <dgm:spPr/>
    </dgm:pt>
    <dgm:pt modelId="{259B59A2-620D-4D74-BA70-2E794D2BB1EC}" type="pres">
      <dgm:prSet presAssocID="{BCE23258-5BAD-48D7-92DA-BD7D399AEB20}" presName="Name13" presStyleLbl="parChTrans1D2" presStyleIdx="3" presStyleCnt="5"/>
      <dgm:spPr/>
      <dgm:t>
        <a:bodyPr/>
        <a:lstStyle/>
        <a:p>
          <a:endParaRPr lang="zh-CN" altLang="en-US"/>
        </a:p>
      </dgm:t>
    </dgm:pt>
    <dgm:pt modelId="{3705319C-07A2-45FD-9DD9-CCCC8765002F}" type="pres">
      <dgm:prSet presAssocID="{A5CB6A9A-83BB-4A74-9A8F-9FFA1E3C96E3}" presName="childText" presStyleLbl="bgAcc1" presStyleIdx="3" presStyleCnt="5" custScaleX="154520" custLinFactNeighborX="46217" custLinFactNeighborY="-150">
        <dgm:presLayoutVars>
          <dgm:bulletEnabled val="1"/>
        </dgm:presLayoutVars>
      </dgm:prSet>
      <dgm:spPr/>
      <dgm:t>
        <a:bodyPr/>
        <a:lstStyle/>
        <a:p>
          <a:endParaRPr lang="zh-CN" altLang="en-US"/>
        </a:p>
      </dgm:t>
    </dgm:pt>
    <dgm:pt modelId="{48E50C6E-E9B9-4CB6-8B72-B08D54777D49}" type="pres">
      <dgm:prSet presAssocID="{ADEB19F6-C842-4928-A2CC-7A88D84CF211}" presName="Name13" presStyleLbl="parChTrans1D2" presStyleIdx="4" presStyleCnt="5"/>
      <dgm:spPr/>
      <dgm:t>
        <a:bodyPr/>
        <a:lstStyle/>
        <a:p>
          <a:endParaRPr lang="zh-CN" altLang="en-US"/>
        </a:p>
      </dgm:t>
    </dgm:pt>
    <dgm:pt modelId="{A80DF143-5CC2-43E2-8250-F99799DD9AC3}" type="pres">
      <dgm:prSet presAssocID="{8900CD90-DCE2-4FE9-B52E-04FD6BFAD6FE}" presName="childText" presStyleLbl="bgAcc1" presStyleIdx="4" presStyleCnt="5" custScaleX="154520" custLinFactNeighborX="46217" custLinFactNeighborY="-150">
        <dgm:presLayoutVars>
          <dgm:bulletEnabled val="1"/>
        </dgm:presLayoutVars>
      </dgm:prSet>
      <dgm:spPr/>
      <dgm:t>
        <a:bodyPr/>
        <a:lstStyle/>
        <a:p>
          <a:endParaRPr lang="zh-CN" altLang="en-US"/>
        </a:p>
      </dgm:t>
    </dgm:pt>
  </dgm:ptLst>
  <dgm:cxnLst>
    <dgm:cxn modelId="{92C58EAE-07BD-4989-A5BC-BD949CCFEC6F}" type="presOf" srcId="{8900CD90-DCE2-4FE9-B52E-04FD6BFAD6FE}" destId="{A80DF143-5CC2-43E2-8250-F99799DD9AC3}" srcOrd="0" destOrd="0" presId="urn:microsoft.com/office/officeart/2005/8/layout/hierarchy3"/>
    <dgm:cxn modelId="{EF48918A-92C6-499C-A51A-BC2FE8D30C6E}" type="presOf" srcId="{ADEB19F6-C842-4928-A2CC-7A88D84CF211}" destId="{48E50C6E-E9B9-4CB6-8B72-B08D54777D49}" srcOrd="0" destOrd="0" presId="urn:microsoft.com/office/officeart/2005/8/layout/hierarchy3"/>
    <dgm:cxn modelId="{A3DD9A5D-93B2-41C6-BE51-448721C5EBF8}" srcId="{B9D7122E-5D85-469C-91CB-F280385F0A7A}" destId="{53FE4011-F6C5-4EFC-8A32-A6D9F9B15538}" srcOrd="1" destOrd="0" parTransId="{59E9C668-A54E-496F-8E63-2A5841856179}" sibTransId="{B717A649-6B84-4051-A612-41E1D8038609}"/>
    <dgm:cxn modelId="{5EFD3E94-F0BF-482A-8A8C-0D3D68752F10}" type="presOf" srcId="{A5CB6A9A-83BB-4A74-9A8F-9FFA1E3C96E3}" destId="{3705319C-07A2-45FD-9DD9-CCCC8765002F}" srcOrd="0" destOrd="0" presId="urn:microsoft.com/office/officeart/2005/8/layout/hierarchy3"/>
    <dgm:cxn modelId="{32016D5D-B615-4C48-AB08-38E7A25E022D}" type="presOf" srcId="{3774309E-7B25-4E3E-98DF-85FB7A40B7FA}" destId="{692BC460-2E1E-472A-91E7-541161419F60}" srcOrd="0" destOrd="0" presId="urn:microsoft.com/office/officeart/2005/8/layout/hierarchy3"/>
    <dgm:cxn modelId="{8DA6A50F-D739-4766-86E2-0F3AEDB55429}" type="presOf" srcId="{6B53069F-AB98-427D-9180-5053774D49A8}" destId="{EA9B69C9-2246-4D99-B193-F895C4617C85}" srcOrd="0" destOrd="0" presId="urn:microsoft.com/office/officeart/2005/8/layout/hierarchy3"/>
    <dgm:cxn modelId="{3AAB25A6-25E7-4809-AA8B-34EA018ACAE7}" type="presOf" srcId="{106A5852-E15D-4E58-817F-0D143DEF8ADA}" destId="{DFB1B49B-B6D1-4A6B-BCB2-6AACC83D6A94}" srcOrd="0" destOrd="0" presId="urn:microsoft.com/office/officeart/2005/8/layout/hierarchy3"/>
    <dgm:cxn modelId="{BBA46C5D-F91B-45FD-8444-6BC520C62957}" type="presOf" srcId="{53FE4011-F6C5-4EFC-8A32-A6D9F9B15538}" destId="{07CF17B8-CBC3-4763-BAC1-3A3A2A123230}" srcOrd="1" destOrd="0" presId="urn:microsoft.com/office/officeart/2005/8/layout/hierarchy3"/>
    <dgm:cxn modelId="{3C246B06-813C-47FD-B33B-A17AA74F483C}" type="presOf" srcId="{B9D7122E-5D85-469C-91CB-F280385F0A7A}" destId="{CB8DAD5F-C40A-4C13-81A6-17087A69DAED}" srcOrd="0" destOrd="0" presId="urn:microsoft.com/office/officeart/2005/8/layout/hierarchy3"/>
    <dgm:cxn modelId="{55DCC449-B6D4-4417-8177-4E71035F8D8A}" srcId="{4643B27D-A3F5-4F14-81E3-F2C0291D68C7}" destId="{3774309E-7B25-4E3E-98DF-85FB7A40B7FA}" srcOrd="0" destOrd="0" parTransId="{106A5852-E15D-4E58-817F-0D143DEF8ADA}" sibTransId="{1BBFFF4C-7459-4CF3-AD20-62514788E1BB}"/>
    <dgm:cxn modelId="{CE55F673-ED5B-4C7D-9278-99F7B91C3931}" type="presOf" srcId="{449A5BCE-A6EB-4566-992F-930FC7E08CAB}" destId="{4C813B60-7CC1-49D4-AA36-DE416AA25278}" srcOrd="0" destOrd="0" presId="urn:microsoft.com/office/officeart/2005/8/layout/hierarchy3"/>
    <dgm:cxn modelId="{A39C5793-FF08-427A-9C9E-EF82CE8E93F3}" type="presOf" srcId="{4643B27D-A3F5-4F14-81E3-F2C0291D68C7}" destId="{B1312D84-104A-4509-B76A-7E6EA79C77E6}" srcOrd="0" destOrd="0" presId="urn:microsoft.com/office/officeart/2005/8/layout/hierarchy3"/>
    <dgm:cxn modelId="{731B1FBF-35B5-4828-91B3-82B5DD92D2FD}" srcId="{4643B27D-A3F5-4F14-81E3-F2C0291D68C7}" destId="{317B0896-CB93-461E-8AC3-62A7EF4D71B4}" srcOrd="1" destOrd="0" parTransId="{449A5BCE-A6EB-4566-992F-930FC7E08CAB}" sibTransId="{92A096C9-ACE3-438C-91B2-76477925BCE7}"/>
    <dgm:cxn modelId="{0338307A-C8D8-43A5-80BF-E6C6BA1C612E}" srcId="{53FE4011-F6C5-4EFC-8A32-A6D9F9B15538}" destId="{8900CD90-DCE2-4FE9-B52E-04FD6BFAD6FE}" srcOrd="1" destOrd="0" parTransId="{ADEB19F6-C842-4928-A2CC-7A88D84CF211}" sibTransId="{65CC0AC6-CCC5-41A8-A3B8-1A27E2F2789C}"/>
    <dgm:cxn modelId="{662AE9F1-FF4D-4F71-B9AB-84FF53818B3A}" type="presOf" srcId="{53FE4011-F6C5-4EFC-8A32-A6D9F9B15538}" destId="{0E2B359E-0A5E-4F23-88DD-8D5E3F7DE284}" srcOrd="0" destOrd="0" presId="urn:microsoft.com/office/officeart/2005/8/layout/hierarchy3"/>
    <dgm:cxn modelId="{7DE5282C-A216-468C-940B-9258E40C75DD}" type="presOf" srcId="{317B0896-CB93-461E-8AC3-62A7EF4D71B4}" destId="{4D441E69-19E1-4A66-89C5-CE82E58CDE12}" srcOrd="0" destOrd="0" presId="urn:microsoft.com/office/officeart/2005/8/layout/hierarchy3"/>
    <dgm:cxn modelId="{87C1596A-34BC-4576-8E92-CC97EA8E34F2}" type="presOf" srcId="{4643B27D-A3F5-4F14-81E3-F2C0291D68C7}" destId="{7E4679B4-3B4D-4D18-97DB-DBD772B4F584}" srcOrd="1" destOrd="0" presId="urn:microsoft.com/office/officeart/2005/8/layout/hierarchy3"/>
    <dgm:cxn modelId="{47B829E6-160E-49CF-8FBC-841245A48CFE}" type="presOf" srcId="{BCE23258-5BAD-48D7-92DA-BD7D399AEB20}" destId="{259B59A2-620D-4D74-BA70-2E794D2BB1EC}" srcOrd="0" destOrd="0" presId="urn:microsoft.com/office/officeart/2005/8/layout/hierarchy3"/>
    <dgm:cxn modelId="{8CB8A919-AFE2-4825-BC8C-9E5CCC996E88}" srcId="{B9D7122E-5D85-469C-91CB-F280385F0A7A}" destId="{4643B27D-A3F5-4F14-81E3-F2C0291D68C7}" srcOrd="0" destOrd="0" parTransId="{2E520CD0-ADDC-4B15-BD12-2632626DD206}" sibTransId="{71177120-8889-44FE-8BFF-30175A795389}"/>
    <dgm:cxn modelId="{B6AB20FE-ACF6-4F31-9E0D-9C2044434B9A}" srcId="{53FE4011-F6C5-4EFC-8A32-A6D9F9B15538}" destId="{A5CB6A9A-83BB-4A74-9A8F-9FFA1E3C96E3}" srcOrd="0" destOrd="0" parTransId="{BCE23258-5BAD-48D7-92DA-BD7D399AEB20}" sibTransId="{15B85930-0DEA-42CE-8CBB-4837597393A2}"/>
    <dgm:cxn modelId="{922A7F8A-D216-4332-BDDD-D07C5DF7D8F3}" srcId="{4643B27D-A3F5-4F14-81E3-F2C0291D68C7}" destId="{6B53069F-AB98-427D-9180-5053774D49A8}" srcOrd="2" destOrd="0" parTransId="{3C7940EB-E8B6-4661-87B0-465C50A2CFCC}" sibTransId="{9F09813F-DCE0-4F6B-9FFA-23F29D82E847}"/>
    <dgm:cxn modelId="{5C4928B3-24BD-4D29-A393-FB27A44F4E18}" type="presOf" srcId="{3C7940EB-E8B6-4661-87B0-465C50A2CFCC}" destId="{81F14C4E-4B5D-420E-8877-BA9490D75D22}" srcOrd="0" destOrd="0" presId="urn:microsoft.com/office/officeart/2005/8/layout/hierarchy3"/>
    <dgm:cxn modelId="{F3DDFFE8-A30F-4A67-BD59-8DA7182F22F4}" type="presParOf" srcId="{CB8DAD5F-C40A-4C13-81A6-17087A69DAED}" destId="{B7018228-41A4-4C7F-BB9D-682E57E7F265}" srcOrd="0" destOrd="0" presId="urn:microsoft.com/office/officeart/2005/8/layout/hierarchy3"/>
    <dgm:cxn modelId="{8CBA3ABB-831F-46C8-B028-B138F50DA1F0}" type="presParOf" srcId="{B7018228-41A4-4C7F-BB9D-682E57E7F265}" destId="{3DEE42F8-2257-4C5B-AC4A-38BA408C7158}" srcOrd="0" destOrd="0" presId="urn:microsoft.com/office/officeart/2005/8/layout/hierarchy3"/>
    <dgm:cxn modelId="{BAB694F9-DF40-41BC-BFBD-C94DEB4B1135}" type="presParOf" srcId="{3DEE42F8-2257-4C5B-AC4A-38BA408C7158}" destId="{B1312D84-104A-4509-B76A-7E6EA79C77E6}" srcOrd="0" destOrd="0" presId="urn:microsoft.com/office/officeart/2005/8/layout/hierarchy3"/>
    <dgm:cxn modelId="{7DAD894F-EFBF-4D6C-9EC0-0A762970D370}" type="presParOf" srcId="{3DEE42F8-2257-4C5B-AC4A-38BA408C7158}" destId="{7E4679B4-3B4D-4D18-97DB-DBD772B4F584}" srcOrd="1" destOrd="0" presId="urn:microsoft.com/office/officeart/2005/8/layout/hierarchy3"/>
    <dgm:cxn modelId="{7F61390D-0B8E-43FF-8300-DD51EA3A152A}" type="presParOf" srcId="{B7018228-41A4-4C7F-BB9D-682E57E7F265}" destId="{19C8FA10-13CD-4870-B8A4-A32B1A6A1669}" srcOrd="1" destOrd="0" presId="urn:microsoft.com/office/officeart/2005/8/layout/hierarchy3"/>
    <dgm:cxn modelId="{6295F295-161A-43D1-A0D4-9F51990A1BEC}" type="presParOf" srcId="{19C8FA10-13CD-4870-B8A4-A32B1A6A1669}" destId="{DFB1B49B-B6D1-4A6B-BCB2-6AACC83D6A94}" srcOrd="0" destOrd="0" presId="urn:microsoft.com/office/officeart/2005/8/layout/hierarchy3"/>
    <dgm:cxn modelId="{7F236631-2F52-4BAA-8B88-B324C58F8375}" type="presParOf" srcId="{19C8FA10-13CD-4870-B8A4-A32B1A6A1669}" destId="{692BC460-2E1E-472A-91E7-541161419F60}" srcOrd="1" destOrd="0" presId="urn:microsoft.com/office/officeart/2005/8/layout/hierarchy3"/>
    <dgm:cxn modelId="{B76A614D-1929-493D-AD46-293EF467D354}" type="presParOf" srcId="{19C8FA10-13CD-4870-B8A4-A32B1A6A1669}" destId="{4C813B60-7CC1-49D4-AA36-DE416AA25278}" srcOrd="2" destOrd="0" presId="urn:microsoft.com/office/officeart/2005/8/layout/hierarchy3"/>
    <dgm:cxn modelId="{5E13F1A0-C19F-4AF3-98BF-8A4F53FCDA9E}" type="presParOf" srcId="{19C8FA10-13CD-4870-B8A4-A32B1A6A1669}" destId="{4D441E69-19E1-4A66-89C5-CE82E58CDE12}" srcOrd="3" destOrd="0" presId="urn:microsoft.com/office/officeart/2005/8/layout/hierarchy3"/>
    <dgm:cxn modelId="{80BD204C-676E-48AC-B263-508FA0804436}" type="presParOf" srcId="{19C8FA10-13CD-4870-B8A4-A32B1A6A1669}" destId="{81F14C4E-4B5D-420E-8877-BA9490D75D22}" srcOrd="4" destOrd="0" presId="urn:microsoft.com/office/officeart/2005/8/layout/hierarchy3"/>
    <dgm:cxn modelId="{0CAB675A-7285-4A83-910A-D68062EF7191}" type="presParOf" srcId="{19C8FA10-13CD-4870-B8A4-A32B1A6A1669}" destId="{EA9B69C9-2246-4D99-B193-F895C4617C85}" srcOrd="5" destOrd="0" presId="urn:microsoft.com/office/officeart/2005/8/layout/hierarchy3"/>
    <dgm:cxn modelId="{6E53C6A4-DAEB-48F6-8C2A-2C254759B819}" type="presParOf" srcId="{CB8DAD5F-C40A-4C13-81A6-17087A69DAED}" destId="{152DCF76-1800-4CD9-8A6F-F65BEFE420BA}" srcOrd="1" destOrd="0" presId="urn:microsoft.com/office/officeart/2005/8/layout/hierarchy3"/>
    <dgm:cxn modelId="{C7675B7F-4AD4-4E7A-BBE1-FD715309A8CC}" type="presParOf" srcId="{152DCF76-1800-4CD9-8A6F-F65BEFE420BA}" destId="{9E309480-2E71-401D-98C2-E323291AE5AB}" srcOrd="0" destOrd="0" presId="urn:microsoft.com/office/officeart/2005/8/layout/hierarchy3"/>
    <dgm:cxn modelId="{ACB4D571-3D00-4F7F-B25B-55503A6A6FCC}" type="presParOf" srcId="{9E309480-2E71-401D-98C2-E323291AE5AB}" destId="{0E2B359E-0A5E-4F23-88DD-8D5E3F7DE284}" srcOrd="0" destOrd="0" presId="urn:microsoft.com/office/officeart/2005/8/layout/hierarchy3"/>
    <dgm:cxn modelId="{092DF012-5A48-4C55-8832-A9240EA3FE74}" type="presParOf" srcId="{9E309480-2E71-401D-98C2-E323291AE5AB}" destId="{07CF17B8-CBC3-4763-BAC1-3A3A2A123230}" srcOrd="1" destOrd="0" presId="urn:microsoft.com/office/officeart/2005/8/layout/hierarchy3"/>
    <dgm:cxn modelId="{EED08C5A-FCF2-48A1-9412-70DC196C936C}" type="presParOf" srcId="{152DCF76-1800-4CD9-8A6F-F65BEFE420BA}" destId="{0F6B35DC-6E2D-4EF3-8D93-F5CF3B142C67}" srcOrd="1" destOrd="0" presId="urn:microsoft.com/office/officeart/2005/8/layout/hierarchy3"/>
    <dgm:cxn modelId="{1AB4AC3F-0A9C-4B0E-9A50-A3F4EFB71715}" type="presParOf" srcId="{0F6B35DC-6E2D-4EF3-8D93-F5CF3B142C67}" destId="{259B59A2-620D-4D74-BA70-2E794D2BB1EC}" srcOrd="0" destOrd="0" presId="urn:microsoft.com/office/officeart/2005/8/layout/hierarchy3"/>
    <dgm:cxn modelId="{80CE89DE-C38C-44FF-91F9-1D7BB92CFB6D}" type="presParOf" srcId="{0F6B35DC-6E2D-4EF3-8D93-F5CF3B142C67}" destId="{3705319C-07A2-45FD-9DD9-CCCC8765002F}" srcOrd="1" destOrd="0" presId="urn:microsoft.com/office/officeart/2005/8/layout/hierarchy3"/>
    <dgm:cxn modelId="{2396008F-FE45-4F15-A4F9-0389F1DFC8B4}" type="presParOf" srcId="{0F6B35DC-6E2D-4EF3-8D93-F5CF3B142C67}" destId="{48E50C6E-E9B9-4CB6-8B72-B08D54777D49}" srcOrd="2" destOrd="0" presId="urn:microsoft.com/office/officeart/2005/8/layout/hierarchy3"/>
    <dgm:cxn modelId="{7CBFADD9-A324-4E6D-A046-43B47E62155C}" type="presParOf" srcId="{0F6B35DC-6E2D-4EF3-8D93-F5CF3B142C67}" destId="{A80DF143-5CC2-43E2-8250-F99799DD9AC3}"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12D84-104A-4509-B76A-7E6EA79C77E6}">
      <dsp:nvSpPr>
        <dsp:cNvPr id="0" name=""/>
        <dsp:cNvSpPr/>
      </dsp:nvSpPr>
      <dsp:spPr>
        <a:xfrm>
          <a:off x="582330" y="833"/>
          <a:ext cx="1632378" cy="552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Application</a:t>
          </a:r>
          <a:endParaRPr lang="zh-CN" altLang="en-US" sz="2400" kern="1200" dirty="0"/>
        </a:p>
      </dsp:txBody>
      <dsp:txXfrm>
        <a:off x="598502" y="17005"/>
        <a:ext cx="1600034" cy="519821"/>
      </dsp:txXfrm>
    </dsp:sp>
    <dsp:sp modelId="{DFB1B49B-B6D1-4A6B-BCB2-6AACC83D6A94}">
      <dsp:nvSpPr>
        <dsp:cNvPr id="0" name=""/>
        <dsp:cNvSpPr/>
      </dsp:nvSpPr>
      <dsp:spPr>
        <a:xfrm>
          <a:off x="745567" y="552999"/>
          <a:ext cx="163237" cy="414124"/>
        </a:xfrm>
        <a:custGeom>
          <a:avLst/>
          <a:gdLst/>
          <a:ahLst/>
          <a:cxnLst/>
          <a:rect l="0" t="0" r="0" b="0"/>
          <a:pathLst>
            <a:path>
              <a:moveTo>
                <a:pt x="0" y="0"/>
              </a:moveTo>
              <a:lnTo>
                <a:pt x="0" y="414124"/>
              </a:lnTo>
              <a:lnTo>
                <a:pt x="163237" y="4141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2BC460-2E1E-472A-91E7-541161419F60}">
      <dsp:nvSpPr>
        <dsp:cNvPr id="0" name=""/>
        <dsp:cNvSpPr/>
      </dsp:nvSpPr>
      <dsp:spPr>
        <a:xfrm>
          <a:off x="908805" y="691040"/>
          <a:ext cx="1333149" cy="5521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altLang="zh-CN" sz="2200" kern="1200" dirty="0" smtClean="0"/>
            <a:t>Kernel</a:t>
          </a:r>
          <a:endParaRPr lang="zh-CN" altLang="en-US" sz="2200" kern="1200" dirty="0"/>
        </a:p>
      </dsp:txBody>
      <dsp:txXfrm>
        <a:off x="924977" y="707212"/>
        <a:ext cx="1300805" cy="519821"/>
      </dsp:txXfrm>
    </dsp:sp>
    <dsp:sp modelId="{4C813B60-7CC1-49D4-AA36-DE416AA25278}">
      <dsp:nvSpPr>
        <dsp:cNvPr id="0" name=""/>
        <dsp:cNvSpPr/>
      </dsp:nvSpPr>
      <dsp:spPr>
        <a:xfrm>
          <a:off x="745567" y="552999"/>
          <a:ext cx="163237" cy="1104331"/>
        </a:xfrm>
        <a:custGeom>
          <a:avLst/>
          <a:gdLst/>
          <a:ahLst/>
          <a:cxnLst/>
          <a:rect l="0" t="0" r="0" b="0"/>
          <a:pathLst>
            <a:path>
              <a:moveTo>
                <a:pt x="0" y="0"/>
              </a:moveTo>
              <a:lnTo>
                <a:pt x="0" y="1104331"/>
              </a:lnTo>
              <a:lnTo>
                <a:pt x="163237" y="11043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441E69-19E1-4A66-89C5-CE82E58CDE12}">
      <dsp:nvSpPr>
        <dsp:cNvPr id="0" name=""/>
        <dsp:cNvSpPr/>
      </dsp:nvSpPr>
      <dsp:spPr>
        <a:xfrm>
          <a:off x="908805" y="1381248"/>
          <a:ext cx="1333149" cy="5521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altLang="zh-CN" sz="2200" kern="1200" dirty="0" smtClean="0"/>
            <a:t>Driver</a:t>
          </a:r>
        </a:p>
      </dsp:txBody>
      <dsp:txXfrm>
        <a:off x="924977" y="1397420"/>
        <a:ext cx="1300805" cy="519821"/>
      </dsp:txXfrm>
    </dsp:sp>
    <dsp:sp modelId="{81F14C4E-4B5D-420E-8877-BA9490D75D22}">
      <dsp:nvSpPr>
        <dsp:cNvPr id="0" name=""/>
        <dsp:cNvSpPr/>
      </dsp:nvSpPr>
      <dsp:spPr>
        <a:xfrm>
          <a:off x="745567" y="552999"/>
          <a:ext cx="163237" cy="1794538"/>
        </a:xfrm>
        <a:custGeom>
          <a:avLst/>
          <a:gdLst/>
          <a:ahLst/>
          <a:cxnLst/>
          <a:rect l="0" t="0" r="0" b="0"/>
          <a:pathLst>
            <a:path>
              <a:moveTo>
                <a:pt x="0" y="0"/>
              </a:moveTo>
              <a:lnTo>
                <a:pt x="0" y="1794538"/>
              </a:lnTo>
              <a:lnTo>
                <a:pt x="163237" y="17945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9B69C9-2246-4D99-B193-F895C4617C85}">
      <dsp:nvSpPr>
        <dsp:cNvPr id="0" name=""/>
        <dsp:cNvSpPr/>
      </dsp:nvSpPr>
      <dsp:spPr>
        <a:xfrm>
          <a:off x="908805" y="2071455"/>
          <a:ext cx="1333149" cy="5521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altLang="zh-CN" sz="2200" kern="1200" dirty="0" smtClean="0"/>
            <a:t>Hardware</a:t>
          </a:r>
          <a:endParaRPr lang="zh-CN" altLang="en-US" sz="2200" kern="1200" dirty="0"/>
        </a:p>
      </dsp:txBody>
      <dsp:txXfrm>
        <a:off x="924977" y="2087627"/>
        <a:ext cx="1300805" cy="519821"/>
      </dsp:txXfrm>
    </dsp:sp>
    <dsp:sp modelId="{0E2B359E-0A5E-4F23-88DD-8D5E3F7DE284}">
      <dsp:nvSpPr>
        <dsp:cNvPr id="0" name=""/>
        <dsp:cNvSpPr/>
      </dsp:nvSpPr>
      <dsp:spPr>
        <a:xfrm>
          <a:off x="2899151" y="5"/>
          <a:ext cx="1615802" cy="5521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altLang="zh-CN" sz="2400" kern="1200" dirty="0" smtClean="0"/>
            <a:t>Application</a:t>
          </a:r>
          <a:endParaRPr lang="zh-CN" altLang="en-US" sz="2400" kern="1200" dirty="0"/>
        </a:p>
      </dsp:txBody>
      <dsp:txXfrm>
        <a:off x="2915323" y="16177"/>
        <a:ext cx="1583458" cy="519821"/>
      </dsp:txXfrm>
    </dsp:sp>
    <dsp:sp modelId="{259B59A2-620D-4D74-BA70-2E794D2BB1EC}">
      <dsp:nvSpPr>
        <dsp:cNvPr id="0" name=""/>
        <dsp:cNvSpPr/>
      </dsp:nvSpPr>
      <dsp:spPr>
        <a:xfrm>
          <a:off x="3060731" y="552171"/>
          <a:ext cx="161531" cy="414124"/>
        </a:xfrm>
        <a:custGeom>
          <a:avLst/>
          <a:gdLst/>
          <a:ahLst/>
          <a:cxnLst/>
          <a:rect l="0" t="0" r="0" b="0"/>
          <a:pathLst>
            <a:path>
              <a:moveTo>
                <a:pt x="0" y="0"/>
              </a:moveTo>
              <a:lnTo>
                <a:pt x="0" y="414124"/>
              </a:lnTo>
              <a:lnTo>
                <a:pt x="161531" y="4141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05319C-07A2-45FD-9DD9-CCCC8765002F}">
      <dsp:nvSpPr>
        <dsp:cNvPr id="0" name=""/>
        <dsp:cNvSpPr/>
      </dsp:nvSpPr>
      <dsp:spPr>
        <a:xfrm>
          <a:off x="3222263" y="690212"/>
          <a:ext cx="1365130" cy="5521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altLang="zh-CN" sz="2200" kern="1200" dirty="0" smtClean="0"/>
            <a:t>Kernel</a:t>
          </a:r>
          <a:endParaRPr lang="zh-CN" altLang="en-US" sz="2200" kern="1200" dirty="0"/>
        </a:p>
      </dsp:txBody>
      <dsp:txXfrm>
        <a:off x="3238435" y="706384"/>
        <a:ext cx="1332786" cy="519821"/>
      </dsp:txXfrm>
    </dsp:sp>
    <dsp:sp modelId="{48E50C6E-E9B9-4CB6-8B72-B08D54777D49}">
      <dsp:nvSpPr>
        <dsp:cNvPr id="0" name=""/>
        <dsp:cNvSpPr/>
      </dsp:nvSpPr>
      <dsp:spPr>
        <a:xfrm>
          <a:off x="3060731" y="552171"/>
          <a:ext cx="161531" cy="1104331"/>
        </a:xfrm>
        <a:custGeom>
          <a:avLst/>
          <a:gdLst/>
          <a:ahLst/>
          <a:cxnLst/>
          <a:rect l="0" t="0" r="0" b="0"/>
          <a:pathLst>
            <a:path>
              <a:moveTo>
                <a:pt x="0" y="0"/>
              </a:moveTo>
              <a:lnTo>
                <a:pt x="0" y="1104331"/>
              </a:lnTo>
              <a:lnTo>
                <a:pt x="161531" y="11043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0DF143-5CC2-43E2-8250-F99799DD9AC3}">
      <dsp:nvSpPr>
        <dsp:cNvPr id="0" name=""/>
        <dsp:cNvSpPr/>
      </dsp:nvSpPr>
      <dsp:spPr>
        <a:xfrm>
          <a:off x="3222263" y="1380419"/>
          <a:ext cx="1365130" cy="5521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altLang="zh-CN" sz="2200" kern="1200" dirty="0" smtClean="0"/>
            <a:t>Hardware</a:t>
          </a:r>
          <a:endParaRPr lang="zh-CN" altLang="en-US" sz="2200" kern="1200" dirty="0"/>
        </a:p>
      </dsp:txBody>
      <dsp:txXfrm>
        <a:off x="3238435" y="1396591"/>
        <a:ext cx="1332786" cy="5198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ABDA2-E836-48B3-86F8-E941635C744A}" type="datetimeFigureOut">
              <a:rPr lang="zh-CN" altLang="en-US" smtClean="0"/>
              <a:t>2018/11/23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DA9D-AAC7-4FBB-AE86-B5689494D774}" type="slidenum">
              <a:rPr lang="zh-CN" altLang="en-US" smtClean="0"/>
              <a:t>‹#›</a:t>
            </a:fld>
            <a:endParaRPr lang="zh-CN" altLang="en-US"/>
          </a:p>
        </p:txBody>
      </p:sp>
    </p:spTree>
    <p:extLst>
      <p:ext uri="{BB962C8B-B14F-4D97-AF65-F5344CB8AC3E}">
        <p14:creationId xmlns:p14="http://schemas.microsoft.com/office/powerpoint/2010/main" val="4188660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一句话介绍 总结一下</a:t>
            </a:r>
            <a:r>
              <a:rPr lang="en-US" altLang="zh-CN" dirty="0" err="1" smtClean="0"/>
              <a:t>FreeFlow</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Freeflow</a:t>
            </a:r>
            <a:r>
              <a:rPr lang="zh-CN" altLang="en-US" dirty="0" smtClean="0"/>
              <a:t>提供了一种纯软件的方式，实现了</a:t>
            </a:r>
            <a:r>
              <a:rPr lang="en-US" altLang="zh-CN" dirty="0" smtClean="0"/>
              <a:t>RDMA</a:t>
            </a:r>
            <a:r>
              <a:rPr lang="zh-CN" altLang="en-US" dirty="0" smtClean="0"/>
              <a:t>的虚拟化，从而使应用能够在享受</a:t>
            </a:r>
            <a:r>
              <a:rPr lang="en-US" altLang="zh-CN" dirty="0" smtClean="0"/>
              <a:t>RDMA</a:t>
            </a:r>
            <a:r>
              <a:rPr lang="zh-CN" altLang="en-US" dirty="0" smtClean="0"/>
              <a:t>高性能的同时，获得云环境带来的，如多租户隔离，可迁移性和可控制性</a:t>
            </a:r>
            <a:r>
              <a:rPr lang="en-US" altLang="zh-CN" dirty="0" smtClean="0"/>
              <a:t>(both</a:t>
            </a:r>
            <a:r>
              <a:rPr lang="en-US" altLang="zh-CN" baseline="0" dirty="0" smtClean="0"/>
              <a:t> control plane data plane</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这相当于使</a:t>
            </a:r>
            <a:r>
              <a:rPr lang="en-US" altLang="zh-CN" dirty="0" smtClean="0"/>
              <a:t>RDMA</a:t>
            </a:r>
            <a:r>
              <a:rPr lang="zh-CN" altLang="en-US" dirty="0" smtClean="0"/>
              <a:t>从原来的</a:t>
            </a:r>
            <a:r>
              <a:rPr lang="en-US" altLang="zh-CN" dirty="0" smtClean="0"/>
              <a:t>private</a:t>
            </a:r>
            <a:r>
              <a:rPr lang="en-US" altLang="zh-CN" baseline="0" dirty="0" smtClean="0"/>
              <a:t> cluster -&gt; cloud </a:t>
            </a:r>
            <a:r>
              <a:rPr lang="zh-CN" altLang="en-US" baseline="0" dirty="0" smtClean="0"/>
              <a:t>成为了可能</a:t>
            </a:r>
            <a:endParaRPr lang="en-US" altLang="zh-CN" dirty="0" smtClean="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a:t>
            </a:fld>
            <a:endParaRPr lang="zh-CN" altLang="en-US"/>
          </a:p>
        </p:txBody>
      </p:sp>
    </p:spTree>
    <p:extLst>
      <p:ext uri="{BB962C8B-B14F-4D97-AF65-F5344CB8AC3E}">
        <p14:creationId xmlns:p14="http://schemas.microsoft.com/office/powerpoint/2010/main" val="2406031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Metering is very helpful for performance analysis</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10</a:t>
            </a:fld>
            <a:endParaRPr lang="zh-CN" altLang="en-US"/>
          </a:p>
        </p:txBody>
      </p:sp>
    </p:spTree>
    <p:extLst>
      <p:ext uri="{BB962C8B-B14F-4D97-AF65-F5344CB8AC3E}">
        <p14:creationId xmlns:p14="http://schemas.microsoft.com/office/powerpoint/2010/main" val="368909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Metering is very helpful for performance analysis</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11</a:t>
            </a:fld>
            <a:endParaRPr lang="zh-CN" altLang="en-US"/>
          </a:p>
        </p:txBody>
      </p:sp>
    </p:spTree>
    <p:extLst>
      <p:ext uri="{BB962C8B-B14F-4D97-AF65-F5344CB8AC3E}">
        <p14:creationId xmlns:p14="http://schemas.microsoft.com/office/powerpoint/2010/main" val="149048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接下来讲</a:t>
            </a:r>
            <a:r>
              <a:rPr lang="en-US" altLang="zh-CN" dirty="0" err="1" smtClean="0"/>
              <a:t>freeflow</a:t>
            </a:r>
            <a:r>
              <a:rPr lang="zh-CN" altLang="en-US" dirty="0" smtClean="0"/>
              <a:t>到底做了什么事情了</a:t>
            </a:r>
            <a:endParaRPr lang="en-US" dirty="0" smtClean="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12</a:t>
            </a:fld>
            <a:endParaRPr lang="zh-CN" altLang="en-US"/>
          </a:p>
        </p:txBody>
      </p:sp>
    </p:spTree>
    <p:extLst>
      <p:ext uri="{BB962C8B-B14F-4D97-AF65-F5344CB8AC3E}">
        <p14:creationId xmlns:p14="http://schemas.microsoft.com/office/powerpoint/2010/main" val="415026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13</a:t>
            </a:fld>
            <a:endParaRPr lang="zh-CN" altLang="en-US"/>
          </a:p>
        </p:txBody>
      </p:sp>
    </p:spTree>
    <p:extLst>
      <p:ext uri="{BB962C8B-B14F-4D97-AF65-F5344CB8AC3E}">
        <p14:creationId xmlns:p14="http://schemas.microsoft.com/office/powerpoint/2010/main" val="3852916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14</a:t>
            </a:fld>
            <a:endParaRPr lang="zh-CN" altLang="en-US"/>
          </a:p>
        </p:txBody>
      </p:sp>
    </p:spTree>
    <p:extLst>
      <p:ext uri="{BB962C8B-B14F-4D97-AF65-F5344CB8AC3E}">
        <p14:creationId xmlns:p14="http://schemas.microsoft.com/office/powerpoint/2010/main" val="1240404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How to implement</a:t>
            </a:r>
            <a:r>
              <a:rPr lang="en-US" baseline="0" dirty="0" smtClean="0"/>
              <a:t> the software </a:t>
            </a:r>
            <a:r>
              <a:rPr lang="en-US" baseline="0" dirty="0" err="1" smtClean="0"/>
              <a:t>swtich</a:t>
            </a:r>
            <a:r>
              <a:rPr lang="en-US" baseline="0" dirty="0" smtClean="0"/>
              <a:t>?</a:t>
            </a:r>
          </a:p>
          <a:p>
            <a:endParaRPr lang="en-US" baseline="0" dirty="0" smtClean="0"/>
          </a:p>
          <a:p>
            <a:r>
              <a:rPr lang="en-US" baseline="0" dirty="0" smtClean="0"/>
              <a:t>Do we need to intercepts the lowest level command between driver and NIC?</a:t>
            </a:r>
          </a:p>
          <a:p>
            <a:r>
              <a:rPr lang="en-US" baseline="0" dirty="0" smtClean="0"/>
              <a:t>Or called, where do we perform the interception.</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15</a:t>
            </a:fld>
            <a:endParaRPr lang="zh-CN" altLang="en-US"/>
          </a:p>
        </p:txBody>
      </p:sp>
    </p:spTree>
    <p:extLst>
      <p:ext uri="{BB962C8B-B14F-4D97-AF65-F5344CB8AC3E}">
        <p14:creationId xmlns:p14="http://schemas.microsoft.com/office/powerpoint/2010/main" val="23882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How to implement</a:t>
            </a:r>
            <a:r>
              <a:rPr lang="en-US" baseline="0" dirty="0" smtClean="0"/>
              <a:t> the software </a:t>
            </a:r>
            <a:r>
              <a:rPr lang="en-US" baseline="0" dirty="0" err="1" smtClean="0"/>
              <a:t>swtich</a:t>
            </a:r>
            <a:r>
              <a:rPr lang="en-US" baseline="0" dirty="0" smtClean="0"/>
              <a:t>?</a:t>
            </a:r>
          </a:p>
          <a:p>
            <a:endParaRPr lang="en-US" baseline="0" dirty="0" smtClean="0"/>
          </a:p>
          <a:p>
            <a:r>
              <a:rPr lang="en-US" baseline="0" dirty="0" smtClean="0"/>
              <a:t>Do we need to intercepts the lowest level command between driver and NIC?</a:t>
            </a:r>
          </a:p>
          <a:p>
            <a:r>
              <a:rPr lang="en-US" baseline="0" dirty="0" smtClean="0"/>
              <a:t>Or called, where do we perform the interception.</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16</a:t>
            </a:fld>
            <a:endParaRPr lang="zh-CN" altLang="en-US"/>
          </a:p>
        </p:txBody>
      </p:sp>
    </p:spTree>
    <p:extLst>
      <p:ext uri="{BB962C8B-B14F-4D97-AF65-F5344CB8AC3E}">
        <p14:creationId xmlns:p14="http://schemas.microsoft.com/office/powerpoint/2010/main" val="3605768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How to implement</a:t>
            </a:r>
            <a:r>
              <a:rPr lang="en-US" baseline="0" dirty="0" smtClean="0"/>
              <a:t> the software </a:t>
            </a:r>
            <a:r>
              <a:rPr lang="en-US" baseline="0" dirty="0" err="1" smtClean="0"/>
              <a:t>swtich</a:t>
            </a:r>
            <a:r>
              <a:rPr lang="en-US" baseline="0" dirty="0" smtClean="0"/>
              <a:t>?</a:t>
            </a:r>
          </a:p>
          <a:p>
            <a:endParaRPr lang="en-US" baseline="0" dirty="0" smtClean="0"/>
          </a:p>
          <a:p>
            <a:r>
              <a:rPr lang="en-US" baseline="0" dirty="0" smtClean="0"/>
              <a:t>Do we need to intercepts the lowest level command between driver and NIC?</a:t>
            </a:r>
          </a:p>
          <a:p>
            <a:r>
              <a:rPr lang="en-US" baseline="0" dirty="0" smtClean="0"/>
              <a:t>Or called, where do we perform the interception.</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17</a:t>
            </a:fld>
            <a:endParaRPr lang="zh-CN" altLang="en-US"/>
          </a:p>
        </p:txBody>
      </p:sp>
    </p:spTree>
    <p:extLst>
      <p:ext uri="{BB962C8B-B14F-4D97-AF65-F5344CB8AC3E}">
        <p14:creationId xmlns:p14="http://schemas.microsoft.com/office/powerpoint/2010/main" val="508674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18</a:t>
            </a:fld>
            <a:endParaRPr lang="zh-CN" altLang="en-US"/>
          </a:p>
        </p:txBody>
      </p:sp>
    </p:spTree>
    <p:extLst>
      <p:ext uri="{BB962C8B-B14F-4D97-AF65-F5344CB8AC3E}">
        <p14:creationId xmlns:p14="http://schemas.microsoft.com/office/powerpoint/2010/main" val="1229771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FFL located inside the container, is the key to making </a:t>
            </a:r>
            <a:r>
              <a:rPr lang="en-US" dirty="0" err="1" smtClean="0"/>
              <a:t>FreeFlow</a:t>
            </a:r>
            <a:r>
              <a:rPr lang="en-US" dirty="0" smtClean="0"/>
              <a:t> transparent to applications.</a:t>
            </a:r>
            <a:r>
              <a:rPr lang="en-US" baseline="0" dirty="0" smtClean="0"/>
              <a:t> </a:t>
            </a:r>
            <a:r>
              <a:rPr lang="en-US" dirty="0" smtClean="0"/>
              <a:t>From application’s perspective, it is indistinguishable from the standard RDMA Verbs library [16]. All applications and middleware built atop the Verbs API can run with no (or negligible) modification. FFL coordinates with FFR.</a:t>
            </a:r>
          </a:p>
          <a:p>
            <a:r>
              <a:rPr lang="en-US" dirty="0" smtClean="0"/>
              <a:t>FFR runs a single instance on each host and works with all containers on the same host to provide virtual networking. In the data plane, FFR shares memory buffers with containers on the same host and isolates the shared memory buffers for different containers. FFR sends and receives data in the shared memory through the NIC, relying on FFL to sync data between application’s private data buffers and the shared memory buffers. FFR implements the data-plane resource policies, e.g., </a:t>
            </a:r>
            <a:r>
              <a:rPr lang="en-US" dirty="0" err="1" smtClean="0"/>
              <a:t>QoS</a:t>
            </a:r>
            <a:r>
              <a:rPr lang="en-US" dirty="0" smtClean="0"/>
              <a:t>, by controlling the shared-memory channel between containers and FFR. It also works with FFO to handle bookkeeping tasks such as IP address assignment.</a:t>
            </a:r>
          </a:p>
          <a:p>
            <a:r>
              <a:rPr lang="en-US" dirty="0" smtClean="0"/>
              <a:t>FFO makes control-plane decisions for all containers in its cluster based on user-defined configurations and real-time monitoring of the cluster</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19</a:t>
            </a:fld>
            <a:endParaRPr lang="zh-CN" altLang="en-US"/>
          </a:p>
        </p:txBody>
      </p:sp>
    </p:spTree>
    <p:extLst>
      <p:ext uri="{BB962C8B-B14F-4D97-AF65-F5344CB8AC3E}">
        <p14:creationId xmlns:p14="http://schemas.microsoft.com/office/powerpoint/2010/main" val="285951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给大家讲的时候，还是基本按照</a:t>
            </a:r>
            <a:r>
              <a:rPr lang="en-US" altLang="zh-CN" baseline="0" dirty="0" smtClean="0"/>
              <a:t>paper</a:t>
            </a:r>
            <a:r>
              <a:rPr lang="zh-CN" altLang="en-US" baseline="0" dirty="0" smtClean="0"/>
              <a:t>的结构和顺序展开讲的</a:t>
            </a:r>
            <a:endParaRPr lang="en-US" altLang="zh-CN" baseline="0" dirty="0" smtClean="0"/>
          </a:p>
          <a:p>
            <a:r>
              <a:rPr lang="zh-CN" altLang="en-US" baseline="0" dirty="0" smtClean="0"/>
              <a:t>但我会把重心放在前面的部分，就是希望能把</a:t>
            </a:r>
            <a:endParaRPr lang="en-US" altLang="zh-CN" baseline="0" dirty="0" smtClean="0"/>
          </a:p>
          <a:p>
            <a:pPr marL="228600" indent="-228600">
              <a:buAutoNum type="arabicPeriod"/>
            </a:pPr>
            <a:r>
              <a:rPr lang="zh-CN" altLang="en-US" baseline="0" dirty="0" smtClean="0"/>
              <a:t>这是一个什么东西</a:t>
            </a:r>
            <a:endParaRPr lang="en-US" altLang="zh-CN" baseline="0" dirty="0" smtClean="0"/>
          </a:p>
          <a:p>
            <a:pPr marL="228600" indent="-228600">
              <a:buAutoNum type="arabicPeriod"/>
            </a:pPr>
            <a:r>
              <a:rPr lang="zh-CN" altLang="en-US" baseline="0" dirty="0" smtClean="0"/>
              <a:t>解决了什么问题</a:t>
            </a:r>
            <a:endParaRPr lang="en-US" altLang="zh-CN" baseline="0" dirty="0" smtClean="0"/>
          </a:p>
          <a:p>
            <a:pPr marL="228600" indent="-228600">
              <a:buAutoNum type="arabicPeriod"/>
            </a:pPr>
            <a:r>
              <a:rPr lang="zh-CN" altLang="en-US" baseline="0" dirty="0" smtClean="0"/>
              <a:t>用的什么方法</a:t>
            </a:r>
            <a:r>
              <a:rPr lang="en-US" altLang="zh-CN" baseline="0" dirty="0" smtClean="0"/>
              <a:t>/</a:t>
            </a:r>
            <a:r>
              <a:rPr lang="zh-CN" altLang="en-US" baseline="0" dirty="0" smtClean="0"/>
              <a:t>思路解决的</a:t>
            </a:r>
            <a:endParaRPr lang="en-US" altLang="zh-CN" baseline="0" dirty="0" smtClean="0"/>
          </a:p>
          <a:p>
            <a:pPr marL="0" indent="0">
              <a:buNone/>
            </a:pPr>
            <a:r>
              <a:rPr lang="zh-CN" altLang="en-US" baseline="0" dirty="0" smtClean="0"/>
              <a:t>这三个点和的大家讲清楚</a:t>
            </a:r>
            <a:endParaRPr lang="en-US" altLang="zh-CN" baseline="0" dirty="0" smtClean="0"/>
          </a:p>
          <a:p>
            <a:pPr marL="0" indent="0">
              <a:buNone/>
            </a:pPr>
            <a:endParaRPr lang="en-US" baseline="0" dirty="0" smtClean="0"/>
          </a:p>
          <a:p>
            <a:pPr marL="0" indent="0">
              <a:buNone/>
            </a:pPr>
            <a:r>
              <a:rPr lang="zh-CN" altLang="en-US" baseline="0" dirty="0" smtClean="0"/>
              <a:t>因为文章最中间的</a:t>
            </a:r>
            <a:r>
              <a:rPr lang="en-US" altLang="zh-CN" baseline="0" dirty="0" smtClean="0"/>
              <a:t>4</a:t>
            </a:r>
            <a:r>
              <a:rPr lang="zh-CN" altLang="en-US" baseline="0" dirty="0" smtClean="0"/>
              <a:t>页多篇幅，是</a:t>
            </a:r>
            <a:r>
              <a:rPr lang="en-US" altLang="zh-CN" baseline="0" dirty="0" err="1" smtClean="0"/>
              <a:t>Freeflow</a:t>
            </a:r>
            <a:r>
              <a:rPr lang="zh-CN" altLang="en-US" baseline="0" dirty="0" smtClean="0"/>
              <a:t>实现的</a:t>
            </a:r>
            <a:r>
              <a:rPr lang="en-US" altLang="zh-CN" baseline="0" dirty="0" smtClean="0"/>
              <a:t>challenge</a:t>
            </a:r>
            <a:r>
              <a:rPr lang="zh-CN" altLang="en-US" baseline="0" dirty="0" smtClean="0"/>
              <a:t>和做法，这部分基本上来说，是用</a:t>
            </a:r>
            <a:r>
              <a:rPr lang="en-US" altLang="zh-CN" baseline="0" dirty="0" smtClean="0"/>
              <a:t>engineering</a:t>
            </a:r>
            <a:r>
              <a:rPr lang="zh-CN" altLang="en-US" baseline="0" dirty="0" smtClean="0"/>
              <a:t>的方法，解决了</a:t>
            </a:r>
            <a:r>
              <a:rPr lang="en-US" altLang="zh-CN" baseline="0" dirty="0" smtClean="0"/>
              <a:t>engineering</a:t>
            </a:r>
            <a:r>
              <a:rPr lang="zh-CN" altLang="en-US" baseline="0" dirty="0" smtClean="0"/>
              <a:t>的问题</a:t>
            </a:r>
            <a:endParaRPr lang="en-US" altLang="zh-CN" baseline="0" dirty="0" smtClean="0"/>
          </a:p>
          <a:p>
            <a:pPr marL="0" indent="0">
              <a:buNone/>
            </a:pPr>
            <a:r>
              <a:rPr lang="zh-CN" altLang="en-US" baseline="0" dirty="0" smtClean="0"/>
              <a:t>我个人觉得问题本身和问题解决的过程不是特别的吸引人</a:t>
            </a:r>
            <a:endParaRPr lang="en-US" baseline="0" dirty="0" smtClean="0"/>
          </a:p>
        </p:txBody>
      </p:sp>
      <p:sp>
        <p:nvSpPr>
          <p:cNvPr id="4" name="灯片编号占位符 3"/>
          <p:cNvSpPr>
            <a:spLocks noGrp="1"/>
          </p:cNvSpPr>
          <p:nvPr>
            <p:ph type="sldNum" sz="quarter" idx="10"/>
          </p:nvPr>
        </p:nvSpPr>
        <p:spPr/>
        <p:txBody>
          <a:bodyPr/>
          <a:lstStyle/>
          <a:p>
            <a:fld id="{307BDA9D-AAC7-4FBB-AE86-B5689494D774}" type="slidenum">
              <a:rPr lang="zh-CN" altLang="en-US" smtClean="0"/>
              <a:t>2</a:t>
            </a:fld>
            <a:endParaRPr lang="zh-CN" altLang="en-US"/>
          </a:p>
        </p:txBody>
      </p:sp>
    </p:spTree>
    <p:extLst>
      <p:ext uri="{BB962C8B-B14F-4D97-AF65-F5344CB8AC3E}">
        <p14:creationId xmlns:p14="http://schemas.microsoft.com/office/powerpoint/2010/main" val="2489316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20</a:t>
            </a:fld>
            <a:endParaRPr lang="zh-CN" altLang="en-US"/>
          </a:p>
        </p:txBody>
      </p:sp>
    </p:spTree>
    <p:extLst>
      <p:ext uri="{BB962C8B-B14F-4D97-AF65-F5344CB8AC3E}">
        <p14:creationId xmlns:p14="http://schemas.microsoft.com/office/powerpoint/2010/main" val="3009003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21</a:t>
            </a:fld>
            <a:endParaRPr lang="zh-CN" altLang="en-US"/>
          </a:p>
        </p:txBody>
      </p:sp>
    </p:spTree>
    <p:extLst>
      <p:ext uri="{BB962C8B-B14F-4D97-AF65-F5344CB8AC3E}">
        <p14:creationId xmlns:p14="http://schemas.microsoft.com/office/powerpoint/2010/main" val="3775209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2</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28</a:t>
            </a:fld>
            <a:endParaRPr lang="zh-CN" altLang="en-US"/>
          </a:p>
        </p:txBody>
      </p:sp>
    </p:spTree>
    <p:extLst>
      <p:ext uri="{BB962C8B-B14F-4D97-AF65-F5344CB8AC3E}">
        <p14:creationId xmlns:p14="http://schemas.microsoft.com/office/powerpoint/2010/main" val="73435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29</a:t>
            </a:fld>
            <a:endParaRPr lang="zh-CN" altLang="en-US"/>
          </a:p>
        </p:txBody>
      </p:sp>
    </p:spTree>
    <p:extLst>
      <p:ext uri="{BB962C8B-B14F-4D97-AF65-F5344CB8AC3E}">
        <p14:creationId xmlns:p14="http://schemas.microsoft.com/office/powerpoint/2010/main" val="1989878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aseline="0" dirty="0" smtClean="0"/>
          </a:p>
        </p:txBody>
      </p:sp>
      <p:sp>
        <p:nvSpPr>
          <p:cNvPr id="4" name="灯片编号占位符 3"/>
          <p:cNvSpPr>
            <a:spLocks noGrp="1"/>
          </p:cNvSpPr>
          <p:nvPr>
            <p:ph type="sldNum" sz="quarter" idx="10"/>
          </p:nvPr>
        </p:nvSpPr>
        <p:spPr/>
        <p:txBody>
          <a:bodyPr/>
          <a:lstStyle/>
          <a:p>
            <a:fld id="{307BDA9D-AAC7-4FBB-AE86-B5689494D774}" type="slidenum">
              <a:rPr lang="zh-CN" altLang="en-US" smtClean="0"/>
              <a:t>30</a:t>
            </a:fld>
            <a:endParaRPr lang="zh-CN" altLang="en-US"/>
          </a:p>
        </p:txBody>
      </p:sp>
    </p:spTree>
    <p:extLst>
      <p:ext uri="{BB962C8B-B14F-4D97-AF65-F5344CB8AC3E}">
        <p14:creationId xmlns:p14="http://schemas.microsoft.com/office/powerpoint/2010/main" val="1570267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This is not the direct content of this paper,</a:t>
            </a:r>
            <a:r>
              <a:rPr lang="en-US" baseline="0" dirty="0" smtClean="0"/>
              <a:t> I create this page to help us have a look back on RDMA.</a:t>
            </a:r>
          </a:p>
          <a:p>
            <a:r>
              <a:rPr lang="en-US" baseline="0" dirty="0" smtClean="0"/>
              <a:t>RDMA provides the capability to doing direct memory access(for example read and write) on remote host.</a:t>
            </a:r>
          </a:p>
          <a:p>
            <a:r>
              <a:rPr lang="en-US" baseline="0" dirty="0" smtClean="0"/>
              <a:t>Traditional </a:t>
            </a:r>
            <a:r>
              <a:rPr lang="en-US" baseline="0" dirty="0" err="1" smtClean="0"/>
              <a:t>endhost</a:t>
            </a:r>
            <a:r>
              <a:rPr lang="en-US" baseline="0" dirty="0" smtClean="0"/>
              <a:t> networking stacks introduce high latency and substantial CPU overhead.</a:t>
            </a:r>
          </a:p>
          <a:p>
            <a:r>
              <a:rPr lang="en-US" baseline="0" dirty="0" smtClean="0"/>
              <a:t>Comparing to traditional networking stacks, RDMA can offer ultra low latency and higher bandwidth with low CPU utilization.</a:t>
            </a:r>
          </a:p>
          <a:p>
            <a:r>
              <a:rPr lang="en-US" baseline="0" dirty="0" smtClean="0"/>
              <a:t>Look at the three graphs below. They show the throughput, CPU utilization and latency of TCP and RDMA on a 40Gbps network.</a:t>
            </a:r>
          </a:p>
          <a:p>
            <a:r>
              <a:rPr lang="en-US" baseline="0" dirty="0" smtClean="0"/>
              <a:t>And let’s look at the graph here. In the kernel networking stack, there are three distinct problems that slow down data transfers from or to the host;</a:t>
            </a:r>
          </a:p>
          <a:p>
            <a:r>
              <a:rPr lang="en-US" baseline="0" dirty="0" smtClean="0"/>
              <a:t>First is context transition from </a:t>
            </a:r>
            <a:r>
              <a:rPr lang="en-US" baseline="0" dirty="0" err="1" smtClean="0"/>
              <a:t>userspace</a:t>
            </a:r>
            <a:r>
              <a:rPr lang="en-US" baseline="0" dirty="0" smtClean="0"/>
              <a:t> to kernel space and back.</a:t>
            </a:r>
          </a:p>
          <a:p>
            <a:r>
              <a:rPr lang="en-US" baseline="0" dirty="0" smtClean="0"/>
              <a:t>Second is protocol processing time in kernel. And the third is memory copy.</a:t>
            </a:r>
          </a:p>
          <a:p>
            <a:r>
              <a:rPr lang="en-US" baseline="0" dirty="0" smtClean="0"/>
              <a:t>By bypassing the kernel, and offloading the protocol from kernel to hardware. All of the three bottlenecks are eliminated.</a:t>
            </a:r>
          </a:p>
          <a:p>
            <a:r>
              <a:rPr lang="en-US" baseline="0" dirty="0" smtClean="0"/>
              <a:t>That is the reason why RDMA can achieve superior performance.</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33</a:t>
            </a:fld>
            <a:endParaRPr lang="zh-CN" altLang="en-US"/>
          </a:p>
        </p:txBody>
      </p:sp>
    </p:spTree>
    <p:extLst>
      <p:ext uri="{BB962C8B-B14F-4D97-AF65-F5344CB8AC3E}">
        <p14:creationId xmlns:p14="http://schemas.microsoft.com/office/powerpoint/2010/main" val="377668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这里写的比较口语化</a:t>
            </a:r>
            <a:endParaRPr lang="en-US" altLang="zh-CN" dirty="0" smtClean="0"/>
          </a:p>
          <a:p>
            <a:endParaRPr lang="en-US" altLang="zh-CN" dirty="0" smtClean="0"/>
          </a:p>
          <a:p>
            <a:r>
              <a:rPr lang="zh-CN" altLang="en-US" dirty="0" smtClean="0"/>
              <a:t>介绍容器：</a:t>
            </a:r>
            <a:endParaRPr lang="en-US" altLang="zh-CN" dirty="0" smtClean="0"/>
          </a:p>
          <a:p>
            <a:r>
              <a:rPr lang="zh-CN" altLang="en-US" dirty="0" smtClean="0"/>
              <a:t>容器通过</a:t>
            </a:r>
            <a:r>
              <a:rPr lang="en-US" altLang="zh-CN" dirty="0" smtClean="0"/>
              <a:t>xxx</a:t>
            </a:r>
            <a:r>
              <a:rPr lang="zh-CN" altLang="en-US" dirty="0" smtClean="0"/>
              <a:t>方法，提供了数据中心或云环境下虚拟化的轻量级解决方案</a:t>
            </a:r>
            <a:endParaRPr lang="en-US" altLang="zh-CN" dirty="0" smtClean="0"/>
          </a:p>
          <a:p>
            <a:r>
              <a:rPr lang="zh-CN" altLang="en-US" dirty="0" smtClean="0"/>
              <a:t>容器</a:t>
            </a:r>
            <a:r>
              <a:rPr lang="zh-CN" altLang="en-US" dirty="0" smtClean="0"/>
              <a:t>技术作为一种轻量级虚拟化方案，极大的方便了应用程序打包，发布，部署的过程</a:t>
            </a:r>
            <a:r>
              <a:rPr lang="zh-CN" altLang="en-US" dirty="0" smtClean="0"/>
              <a:t>。</a:t>
            </a:r>
            <a:endParaRPr lang="en-US" altLang="zh-CN" dirty="0" smtClean="0"/>
          </a:p>
          <a:p>
            <a:endParaRPr lang="en-US" altLang="zh-CN" dirty="0" smtClean="0"/>
          </a:p>
          <a:p>
            <a:r>
              <a:rPr lang="zh-CN" altLang="en-US" dirty="0" smtClean="0"/>
              <a:t>然后说</a:t>
            </a:r>
            <a:r>
              <a:rPr lang="en-US" altLang="zh-CN" dirty="0" smtClean="0"/>
              <a:t>GCP</a:t>
            </a:r>
            <a:r>
              <a:rPr lang="zh-CN" altLang="en-US" dirty="0" smtClean="0"/>
              <a:t>，</a:t>
            </a:r>
            <a:r>
              <a:rPr lang="en-US" altLang="zh-CN" dirty="0" smtClean="0"/>
              <a:t>azure</a:t>
            </a:r>
            <a:r>
              <a:rPr lang="zh-CN" altLang="en-US" dirty="0" smtClean="0"/>
              <a:t>等卖容器</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在现在数据中心里，尤其是</a:t>
            </a:r>
            <a:r>
              <a:rPr lang="en-US" altLang="zh-CN" dirty="0" smtClean="0"/>
              <a:t>cloud</a:t>
            </a:r>
            <a:r>
              <a:rPr lang="zh-CN" altLang="en-US" dirty="0" smtClean="0"/>
              <a:t>环境下</a:t>
            </a:r>
            <a:endParaRPr lang="en-US" altLang="zh-CN" dirty="0" smtClean="0"/>
          </a:p>
          <a:p>
            <a:r>
              <a:rPr lang="zh-CN" altLang="en-US" dirty="0" smtClean="0"/>
              <a:t>可以说，容器</a:t>
            </a:r>
            <a:r>
              <a:rPr lang="zh-CN" altLang="en-US" dirty="0" smtClean="0"/>
              <a:t>已经成为打包部署应用程序的一个事实上的标准。</a:t>
            </a:r>
            <a:endParaRPr lang="en-US" altLang="zh-CN" dirty="0" smtClean="0"/>
          </a:p>
          <a:p>
            <a:endParaRPr lang="en-US" altLang="zh-CN" dirty="0" smtClean="0"/>
          </a:p>
          <a:p>
            <a:r>
              <a:rPr lang="zh-CN" altLang="en-US" dirty="0" smtClean="0"/>
              <a:t>然后就</a:t>
            </a:r>
            <a:r>
              <a:rPr lang="zh-CN" altLang="en-US" dirty="0" smtClean="0"/>
              <a:t>举一个</a:t>
            </a:r>
            <a:r>
              <a:rPr lang="en-US" altLang="zh-CN" dirty="0" err="1" smtClean="0"/>
              <a:t>tensorflow</a:t>
            </a:r>
            <a:r>
              <a:rPr lang="en-US" altLang="zh-CN" baseline="0" dirty="0" smtClean="0"/>
              <a:t> + k8s</a:t>
            </a:r>
            <a:r>
              <a:rPr lang="zh-CN" altLang="en-US" baseline="0" dirty="0" smtClean="0"/>
              <a:t>的</a:t>
            </a:r>
            <a:r>
              <a:rPr lang="zh-CN" altLang="en-US" baseline="0" dirty="0" smtClean="0"/>
              <a:t>例子</a:t>
            </a:r>
            <a:endParaRPr lang="en-US" altLang="zh-CN" baseline="0" dirty="0" smtClean="0"/>
          </a:p>
          <a:p>
            <a:endParaRPr lang="en-US" altLang="zh-CN" baseline="0" dirty="0" smtClean="0"/>
          </a:p>
          <a:p>
            <a:endParaRPr lang="en-US" altLang="zh-CN" dirty="0" smtClean="0"/>
          </a:p>
          <a:p>
            <a:r>
              <a:rPr lang="en-US" altLang="zh-CN" dirty="0" smtClean="0"/>
              <a:t>Table 2</a:t>
            </a:r>
            <a:r>
              <a:rPr lang="zh-CN" altLang="en-US" dirty="0" smtClean="0"/>
              <a:t>这边，原因文章里解释是说，每次迭代会产生很多</a:t>
            </a:r>
            <a:r>
              <a:rPr lang="en-US" altLang="zh-CN" dirty="0" err="1" smtClean="0"/>
              <a:t>bursty</a:t>
            </a:r>
            <a:r>
              <a:rPr lang="zh-CN" altLang="en-US" dirty="0" smtClean="0"/>
              <a:t>的</a:t>
            </a:r>
            <a:r>
              <a:rPr lang="en-US" altLang="zh-CN" dirty="0" smtClean="0"/>
              <a:t>workloads</a:t>
            </a:r>
            <a:r>
              <a:rPr lang="zh-CN" altLang="en-US" dirty="0" smtClean="0"/>
              <a:t>，</a:t>
            </a:r>
            <a:r>
              <a:rPr lang="en-US" altLang="zh-CN" dirty="0" smtClean="0"/>
              <a:t>TCP</a:t>
            </a:r>
            <a:r>
              <a:rPr lang="zh-CN" altLang="en-US" dirty="0" smtClean="0"/>
              <a:t>在频繁的 </a:t>
            </a:r>
            <a:r>
              <a:rPr lang="en-US" altLang="zh-CN" dirty="0" err="1" smtClean="0"/>
              <a:t>burst</a:t>
            </a:r>
            <a:r>
              <a:rPr lang="en-US" altLang="zh-CN" baseline="0" dirty="0" err="1" smtClean="0"/>
              <a:t>y</a:t>
            </a:r>
            <a:r>
              <a:rPr lang="zh-CN" altLang="en-US" baseline="0" dirty="0" smtClean="0"/>
              <a:t>的情况下表现比较差，而</a:t>
            </a:r>
            <a:r>
              <a:rPr lang="en-US" altLang="zh-CN" baseline="0" dirty="0" smtClean="0"/>
              <a:t>RDMA</a:t>
            </a:r>
            <a:r>
              <a:rPr lang="zh-CN" altLang="en-US" baseline="0" dirty="0" smtClean="0"/>
              <a:t>能够立即以线速发送，所以表现会好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307BDA9D-AAC7-4FBB-AE86-B5689494D774}" type="slidenum">
              <a:rPr lang="zh-CN" altLang="en-US" smtClean="0"/>
              <a:t>3</a:t>
            </a:fld>
            <a:endParaRPr lang="zh-CN" altLang="en-US"/>
          </a:p>
        </p:txBody>
      </p:sp>
    </p:spTree>
    <p:extLst>
      <p:ext uri="{BB962C8B-B14F-4D97-AF65-F5344CB8AC3E}">
        <p14:creationId xmlns:p14="http://schemas.microsoft.com/office/powerpoint/2010/main" val="347933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这里写的比较口语化</a:t>
            </a:r>
            <a:endParaRPr lang="en-US" altLang="zh-CN" dirty="0" smtClean="0"/>
          </a:p>
          <a:p>
            <a:endParaRPr lang="en-US" altLang="zh-CN" dirty="0" smtClean="0"/>
          </a:p>
          <a:p>
            <a:r>
              <a:rPr lang="zh-CN" altLang="en-US" dirty="0" smtClean="0"/>
              <a:t>介绍容器：</a:t>
            </a:r>
            <a:endParaRPr lang="en-US" altLang="zh-CN" dirty="0" smtClean="0"/>
          </a:p>
          <a:p>
            <a:r>
              <a:rPr lang="zh-CN" altLang="en-US" dirty="0" smtClean="0"/>
              <a:t>容器通过</a:t>
            </a:r>
            <a:r>
              <a:rPr lang="en-US" altLang="zh-CN" dirty="0" smtClean="0"/>
              <a:t>xxx</a:t>
            </a:r>
            <a:r>
              <a:rPr lang="zh-CN" altLang="en-US" dirty="0" smtClean="0"/>
              <a:t>方法，提供了数据中心或云环境下虚拟化的轻量级解决方案</a:t>
            </a:r>
            <a:endParaRPr lang="en-US" altLang="zh-CN" dirty="0" smtClean="0"/>
          </a:p>
          <a:p>
            <a:r>
              <a:rPr lang="zh-CN" altLang="en-US" dirty="0" smtClean="0"/>
              <a:t>容器技术作为一种轻量级虚拟化方案，极大的方便了应用程序打包，发布，部署的过程。</a:t>
            </a:r>
            <a:endParaRPr lang="en-US" altLang="zh-CN" dirty="0" smtClean="0"/>
          </a:p>
          <a:p>
            <a:endParaRPr lang="en-US" altLang="zh-CN" dirty="0" smtClean="0"/>
          </a:p>
          <a:p>
            <a:r>
              <a:rPr lang="zh-CN" altLang="en-US" dirty="0" smtClean="0"/>
              <a:t>然后说</a:t>
            </a:r>
            <a:r>
              <a:rPr lang="en-US" altLang="zh-CN" dirty="0" smtClean="0"/>
              <a:t>GCP</a:t>
            </a:r>
            <a:r>
              <a:rPr lang="zh-CN" altLang="en-US" dirty="0" smtClean="0"/>
              <a:t>，</a:t>
            </a:r>
            <a:r>
              <a:rPr lang="en-US" altLang="zh-CN" dirty="0" smtClean="0"/>
              <a:t>azure</a:t>
            </a:r>
            <a:r>
              <a:rPr lang="zh-CN" altLang="en-US" dirty="0" smtClean="0"/>
              <a:t>等卖容器</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在现在数据中心里，尤其是</a:t>
            </a:r>
            <a:r>
              <a:rPr lang="en-US" altLang="zh-CN" dirty="0" smtClean="0"/>
              <a:t>cloud</a:t>
            </a:r>
            <a:r>
              <a:rPr lang="zh-CN" altLang="en-US" dirty="0" smtClean="0"/>
              <a:t>环境下</a:t>
            </a:r>
            <a:endParaRPr lang="en-US" altLang="zh-CN" dirty="0" smtClean="0"/>
          </a:p>
          <a:p>
            <a:r>
              <a:rPr lang="zh-CN" altLang="en-US" dirty="0" smtClean="0"/>
              <a:t>可以说，容器已经成为打包部署应用程序的一个事实上的标准。</a:t>
            </a:r>
            <a:endParaRPr lang="en-US" altLang="zh-CN" dirty="0" smtClean="0"/>
          </a:p>
          <a:p>
            <a:endParaRPr lang="en-US" altLang="zh-CN" dirty="0" smtClean="0"/>
          </a:p>
          <a:p>
            <a:r>
              <a:rPr lang="zh-CN" altLang="en-US" dirty="0" smtClean="0"/>
              <a:t>这里就举一个</a:t>
            </a:r>
            <a:r>
              <a:rPr lang="en-US" altLang="zh-CN" dirty="0" err="1" smtClean="0"/>
              <a:t>tensorflow</a:t>
            </a:r>
            <a:r>
              <a:rPr lang="en-US" altLang="zh-CN" baseline="0" dirty="0" smtClean="0"/>
              <a:t> + k8s</a:t>
            </a:r>
            <a:r>
              <a:rPr lang="zh-CN" altLang="en-US" baseline="0" dirty="0" smtClean="0"/>
              <a:t>的例子</a:t>
            </a:r>
            <a:endParaRPr lang="en-US" altLang="zh-CN" baseline="0" dirty="0" smtClean="0"/>
          </a:p>
          <a:p>
            <a:endParaRPr lang="en-US" altLang="zh-CN" baseline="0" dirty="0" smtClean="0"/>
          </a:p>
          <a:p>
            <a:endParaRPr lang="en-US" altLang="zh-CN" dirty="0" smtClean="0"/>
          </a:p>
          <a:p>
            <a:r>
              <a:rPr lang="en-US" altLang="zh-CN" dirty="0" smtClean="0"/>
              <a:t>Table 2</a:t>
            </a:r>
            <a:r>
              <a:rPr lang="zh-CN" altLang="en-US" dirty="0" smtClean="0"/>
              <a:t>这边，原因文章里解释是说，每次迭代会产生很多</a:t>
            </a:r>
            <a:r>
              <a:rPr lang="en-US" altLang="zh-CN" dirty="0" err="1" smtClean="0"/>
              <a:t>bursty</a:t>
            </a:r>
            <a:r>
              <a:rPr lang="zh-CN" altLang="en-US" dirty="0" smtClean="0"/>
              <a:t>的</a:t>
            </a:r>
            <a:r>
              <a:rPr lang="en-US" altLang="zh-CN" dirty="0" smtClean="0"/>
              <a:t>workloads</a:t>
            </a:r>
            <a:r>
              <a:rPr lang="zh-CN" altLang="en-US" dirty="0" smtClean="0"/>
              <a:t>，</a:t>
            </a:r>
            <a:r>
              <a:rPr lang="en-US" altLang="zh-CN" dirty="0" smtClean="0"/>
              <a:t>TCP</a:t>
            </a:r>
            <a:r>
              <a:rPr lang="zh-CN" altLang="en-US" dirty="0" smtClean="0"/>
              <a:t>在频繁的 </a:t>
            </a:r>
            <a:r>
              <a:rPr lang="en-US" altLang="zh-CN" dirty="0" err="1" smtClean="0"/>
              <a:t>burst</a:t>
            </a:r>
            <a:r>
              <a:rPr lang="en-US" altLang="zh-CN" baseline="0" dirty="0" err="1" smtClean="0"/>
              <a:t>y</a:t>
            </a:r>
            <a:r>
              <a:rPr lang="zh-CN" altLang="en-US" baseline="0" dirty="0" smtClean="0"/>
              <a:t>的情况下表现比较差，而</a:t>
            </a:r>
            <a:r>
              <a:rPr lang="en-US" altLang="zh-CN" baseline="0" dirty="0" smtClean="0"/>
              <a:t>RDMA</a:t>
            </a:r>
            <a:r>
              <a:rPr lang="zh-CN" altLang="en-US" baseline="0" dirty="0" smtClean="0"/>
              <a:t>能够立即以线速发送，所以表现会好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307BDA9D-AAC7-4FBB-AE86-B5689494D774}" type="slidenum">
              <a:rPr lang="zh-CN" altLang="en-US" smtClean="0"/>
              <a:t>4</a:t>
            </a:fld>
            <a:endParaRPr lang="zh-CN" altLang="en-US"/>
          </a:p>
        </p:txBody>
      </p:sp>
    </p:spTree>
    <p:extLst>
      <p:ext uri="{BB962C8B-B14F-4D97-AF65-F5344CB8AC3E}">
        <p14:creationId xmlns:p14="http://schemas.microsoft.com/office/powerpoint/2010/main" val="2916268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5</a:t>
            </a:fld>
            <a:endParaRPr lang="zh-CN" altLang="en-US"/>
          </a:p>
        </p:txBody>
      </p:sp>
    </p:spTree>
    <p:extLst>
      <p:ext uri="{BB962C8B-B14F-4D97-AF65-F5344CB8AC3E}">
        <p14:creationId xmlns:p14="http://schemas.microsoft.com/office/powerpoint/2010/main" val="317246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为什么直接不行呢</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6</a:t>
            </a:fld>
            <a:endParaRPr lang="zh-CN" altLang="en-US"/>
          </a:p>
        </p:txBody>
      </p:sp>
    </p:spTree>
    <p:extLst>
      <p:ext uri="{BB962C8B-B14F-4D97-AF65-F5344CB8AC3E}">
        <p14:creationId xmlns:p14="http://schemas.microsoft.com/office/powerpoint/2010/main" val="36293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为什么直接不行呢</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7</a:t>
            </a:fld>
            <a:endParaRPr lang="zh-CN" altLang="en-US"/>
          </a:p>
        </p:txBody>
      </p:sp>
    </p:spTree>
    <p:extLst>
      <p:ext uri="{BB962C8B-B14F-4D97-AF65-F5344CB8AC3E}">
        <p14:creationId xmlns:p14="http://schemas.microsoft.com/office/powerpoint/2010/main" val="2627304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Metering is very helpful for performance analysis</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8</a:t>
            </a:fld>
            <a:endParaRPr lang="zh-CN" altLang="en-US"/>
          </a:p>
        </p:txBody>
      </p:sp>
    </p:spTree>
    <p:extLst>
      <p:ext uri="{BB962C8B-B14F-4D97-AF65-F5344CB8AC3E}">
        <p14:creationId xmlns:p14="http://schemas.microsoft.com/office/powerpoint/2010/main" val="2298255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Metering is very helpful for performance analysis</a:t>
            </a:r>
            <a:endParaRPr lang="en-US" dirty="0"/>
          </a:p>
        </p:txBody>
      </p:sp>
      <p:sp>
        <p:nvSpPr>
          <p:cNvPr id="4" name="灯片编号占位符 3"/>
          <p:cNvSpPr>
            <a:spLocks noGrp="1"/>
          </p:cNvSpPr>
          <p:nvPr>
            <p:ph type="sldNum" sz="quarter" idx="10"/>
          </p:nvPr>
        </p:nvSpPr>
        <p:spPr/>
        <p:txBody>
          <a:bodyPr/>
          <a:lstStyle/>
          <a:p>
            <a:fld id="{307BDA9D-AAC7-4FBB-AE86-B5689494D774}" type="slidenum">
              <a:rPr lang="zh-CN" altLang="en-US" smtClean="0"/>
              <a:t>9</a:t>
            </a:fld>
            <a:endParaRPr lang="zh-CN" altLang="en-US"/>
          </a:p>
        </p:txBody>
      </p:sp>
    </p:spTree>
    <p:extLst>
      <p:ext uri="{BB962C8B-B14F-4D97-AF65-F5344CB8AC3E}">
        <p14:creationId xmlns:p14="http://schemas.microsoft.com/office/powerpoint/2010/main" val="348810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EC3E6BB1-047B-4087-9034-EC8627A949E5}" type="datetime1">
              <a:rPr lang="zh-CN" altLang="en-US" smtClean="0"/>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699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C0870DD-AD5C-4B1F-AF0A-98B55C2D3FC8}" type="datetime1">
              <a:rPr lang="zh-CN" altLang="en-US" smtClean="0"/>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3983670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772E9B2-930B-44CF-BF64-0B61E0250DFE}" type="datetime1">
              <a:rPr lang="zh-CN" altLang="en-US" smtClean="0"/>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2866301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B1DC885-82DC-4075-93B9-3E7FBAFEC4CD}" type="datetime1">
              <a:rPr lang="zh-CN" altLang="en-US" smtClean="0"/>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386644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6DD8CB6-9BCC-42F3-938A-B7FB6250F6AF}" type="datetime1">
              <a:rPr lang="zh-CN" altLang="en-US" smtClean="0"/>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103514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EFB048A-636A-4102-8F3B-AF24AA7D8318}" type="datetime1">
              <a:rPr lang="zh-CN" altLang="en-US" smtClean="0"/>
              <a:t>2018/11/23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1744995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DDB02FB-63AE-4E0C-ADE8-6E8FDABE0ED8}" type="datetime1">
              <a:rPr lang="zh-CN" altLang="en-US" smtClean="0"/>
              <a:t>2018/11/23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2201594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12FDF16-909F-4709-94CA-D258C7433A1A}" type="datetime1">
              <a:rPr lang="zh-CN" altLang="en-US" smtClean="0"/>
              <a:t>2018/11/23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410688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9F3D02-E912-4200-9428-39C8C390FFFD}" type="datetime1">
              <a:rPr lang="zh-CN" altLang="en-US" smtClean="0"/>
              <a:t>2018/11/23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175697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37B9FEB-3619-4A3B-8D32-7B96325595C9}" type="datetime1">
              <a:rPr lang="zh-CN" altLang="en-US" smtClean="0"/>
              <a:t>2018/11/23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406293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5EFE280-603F-4AE8-9623-3596F935067B}" type="datetime1">
              <a:rPr lang="zh-CN" altLang="en-US" smtClean="0"/>
              <a:t>2018/11/23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2346012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9A9745-F4B7-40EF-AF4F-0BFD1FC97724}" type="datetime1">
              <a:rPr lang="zh-CN" altLang="en-US" smtClean="0"/>
              <a:t>2018/11/23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5DDF0-03BC-4DD8-ACF0-62BA6FEA5AA3}" type="slidenum">
              <a:rPr lang="zh-CN" altLang="en-US" smtClean="0"/>
              <a:t>‹#›</a:t>
            </a:fld>
            <a:endParaRPr lang="zh-CN" altLang="en-US"/>
          </a:p>
        </p:txBody>
      </p:sp>
    </p:spTree>
    <p:extLst>
      <p:ext uri="{BB962C8B-B14F-4D97-AF65-F5344CB8AC3E}">
        <p14:creationId xmlns:p14="http://schemas.microsoft.com/office/powerpoint/2010/main" val="453235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4002633"/>
            <a:ext cx="9144000" cy="1655762"/>
          </a:xfrm>
        </p:spPr>
        <p:txBody>
          <a:bodyPr/>
          <a:lstStyle/>
          <a:p>
            <a:r>
              <a:rPr lang="en-US" altLang="zh-CN" dirty="0" smtClean="0"/>
              <a:t>Talker: </a:t>
            </a:r>
            <a:r>
              <a:rPr lang="en-US" altLang="zh-CN" dirty="0" err="1" smtClean="0"/>
              <a:t>Jingrong</a:t>
            </a:r>
            <a:r>
              <a:rPr lang="en-US" altLang="zh-CN" dirty="0" smtClean="0"/>
              <a:t> Chen</a:t>
            </a:r>
          </a:p>
          <a:p>
            <a:r>
              <a:rPr lang="en-US" altLang="zh-CN" dirty="0" smtClean="0"/>
              <a:t>2018/11/24</a:t>
            </a:r>
            <a:endParaRPr lang="zh-CN" altLang="en-US" dirty="0"/>
          </a:p>
        </p:txBody>
      </p:sp>
      <p:sp>
        <p:nvSpPr>
          <p:cNvPr id="6" name="灯片编号占位符 5"/>
          <p:cNvSpPr>
            <a:spLocks noGrp="1"/>
          </p:cNvSpPr>
          <p:nvPr>
            <p:ph type="sldNum" sz="quarter" idx="12"/>
          </p:nvPr>
        </p:nvSpPr>
        <p:spPr/>
        <p:txBody>
          <a:bodyPr/>
          <a:lstStyle/>
          <a:p>
            <a:fld id="{E775DDF0-03BC-4DD8-ACF0-62BA6FEA5AA3}" type="slidenum">
              <a:rPr lang="zh-CN" altLang="en-US" smtClean="0"/>
              <a:t>1</a:t>
            </a:fld>
            <a:endParaRPr lang="zh-CN" altLang="en-US"/>
          </a:p>
        </p:txBody>
      </p:sp>
      <p:pic>
        <p:nvPicPr>
          <p:cNvPr id="2" name="图片 1"/>
          <p:cNvPicPr>
            <a:picLocks noChangeAspect="1"/>
          </p:cNvPicPr>
          <p:nvPr/>
        </p:nvPicPr>
        <p:blipFill>
          <a:blip r:embed="rId3"/>
          <a:stretch>
            <a:fillRect/>
          </a:stretch>
        </p:blipFill>
        <p:spPr>
          <a:xfrm>
            <a:off x="654294" y="1192914"/>
            <a:ext cx="10883412" cy="2460741"/>
          </a:xfrm>
          <a:prstGeom prst="rect">
            <a:avLst/>
          </a:prstGeom>
        </p:spPr>
      </p:pic>
    </p:spTree>
    <p:extLst>
      <p:ext uri="{BB962C8B-B14F-4D97-AF65-F5344CB8AC3E}">
        <p14:creationId xmlns:p14="http://schemas.microsoft.com/office/powerpoint/2010/main" val="27981228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8200" y="1298"/>
            <a:ext cx="10515600" cy="1325563"/>
          </a:xfrm>
        </p:spPr>
        <p:txBody>
          <a:bodyPr/>
          <a:lstStyle/>
          <a:p>
            <a:r>
              <a:rPr lang="en-US" dirty="0" smtClean="0"/>
              <a:t>Background</a:t>
            </a:r>
            <a:endParaRPr lang="en-US" dirty="0"/>
          </a:p>
        </p:txBody>
      </p:sp>
      <p:sp>
        <p:nvSpPr>
          <p:cNvPr id="7" name="内容占位符 6"/>
          <p:cNvSpPr>
            <a:spLocks noGrp="1"/>
          </p:cNvSpPr>
          <p:nvPr>
            <p:ph idx="1"/>
          </p:nvPr>
        </p:nvSpPr>
        <p:spPr>
          <a:xfrm>
            <a:off x="838200" y="1326861"/>
            <a:ext cx="10515600" cy="4351338"/>
          </a:xfrm>
        </p:spPr>
        <p:txBody>
          <a:bodyPr/>
          <a:lstStyle/>
          <a:p>
            <a:pPr marL="0" indent="0">
              <a:buNone/>
            </a:pPr>
            <a:r>
              <a:rPr lang="en-US" dirty="0"/>
              <a:t>Do we have other choices?</a:t>
            </a:r>
          </a:p>
          <a:p>
            <a:r>
              <a:rPr lang="en-US" dirty="0" smtClean="0"/>
              <a:t>Isolation – dedicated network namespace</a:t>
            </a:r>
          </a:p>
          <a:p>
            <a:r>
              <a:rPr lang="en-US" dirty="0" smtClean="0"/>
              <a:t>Portability – be able to migrate to other host</a:t>
            </a:r>
          </a:p>
          <a:p>
            <a:r>
              <a:rPr lang="en-US" dirty="0" smtClean="0"/>
              <a:t>Controllability – both on control plane(routing, ACL) and data plane(</a:t>
            </a:r>
            <a:r>
              <a:rPr lang="en-US" dirty="0" err="1" smtClean="0"/>
              <a:t>QoS</a:t>
            </a:r>
            <a:r>
              <a:rPr lang="en-US" dirty="0" smtClean="0"/>
              <a:t>, e.g. rate limit and metering)</a:t>
            </a:r>
          </a:p>
        </p:txBody>
      </p:sp>
      <p:sp>
        <p:nvSpPr>
          <p:cNvPr id="5" name="灯片编号占位符 4"/>
          <p:cNvSpPr>
            <a:spLocks noGrp="1"/>
          </p:cNvSpPr>
          <p:nvPr>
            <p:ph type="sldNum" sz="quarter" idx="12"/>
          </p:nvPr>
        </p:nvSpPr>
        <p:spPr/>
        <p:txBody>
          <a:bodyPr/>
          <a:lstStyle/>
          <a:p>
            <a:fld id="{E775DDF0-03BC-4DD8-ACF0-62BA6FEA5AA3}" type="slidenum">
              <a:rPr lang="zh-CN" altLang="en-US" smtClean="0"/>
              <a:t>10</a:t>
            </a:fld>
            <a:endParaRPr lang="zh-CN" altLang="en-US"/>
          </a:p>
        </p:txBody>
      </p:sp>
      <p:pic>
        <p:nvPicPr>
          <p:cNvPr id="2" name="图片 1"/>
          <p:cNvPicPr>
            <a:picLocks noChangeAspect="1"/>
          </p:cNvPicPr>
          <p:nvPr/>
        </p:nvPicPr>
        <p:blipFill>
          <a:blip r:embed="rId3"/>
          <a:stretch>
            <a:fillRect/>
          </a:stretch>
        </p:blipFill>
        <p:spPr>
          <a:xfrm>
            <a:off x="838200" y="3791907"/>
            <a:ext cx="6827693" cy="2564443"/>
          </a:xfrm>
          <a:prstGeom prst="rect">
            <a:avLst/>
          </a:prstGeom>
        </p:spPr>
      </p:pic>
      <p:pic>
        <p:nvPicPr>
          <p:cNvPr id="3" name="图片 2"/>
          <p:cNvPicPr>
            <a:picLocks noChangeAspect="1"/>
          </p:cNvPicPr>
          <p:nvPr/>
        </p:nvPicPr>
        <p:blipFill>
          <a:blip r:embed="rId4"/>
          <a:stretch>
            <a:fillRect/>
          </a:stretch>
        </p:blipFill>
        <p:spPr>
          <a:xfrm>
            <a:off x="7762033" y="3477491"/>
            <a:ext cx="3495626" cy="3061421"/>
          </a:xfrm>
          <a:prstGeom prst="rect">
            <a:avLst/>
          </a:prstGeom>
        </p:spPr>
      </p:pic>
    </p:spTree>
    <p:extLst>
      <p:ext uri="{BB962C8B-B14F-4D97-AF65-F5344CB8AC3E}">
        <p14:creationId xmlns:p14="http://schemas.microsoft.com/office/powerpoint/2010/main" val="3024326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8200" y="1298"/>
            <a:ext cx="10515600" cy="1325563"/>
          </a:xfrm>
        </p:spPr>
        <p:txBody>
          <a:bodyPr/>
          <a:lstStyle/>
          <a:p>
            <a:r>
              <a:rPr lang="en-US" dirty="0" smtClean="0"/>
              <a:t>Background</a:t>
            </a:r>
            <a:endParaRPr lang="en-US" dirty="0"/>
          </a:p>
        </p:txBody>
      </p:sp>
      <p:sp>
        <p:nvSpPr>
          <p:cNvPr id="7" name="内容占位符 6"/>
          <p:cNvSpPr>
            <a:spLocks noGrp="1"/>
          </p:cNvSpPr>
          <p:nvPr>
            <p:ph idx="1"/>
          </p:nvPr>
        </p:nvSpPr>
        <p:spPr>
          <a:xfrm>
            <a:off x="838200" y="1326861"/>
            <a:ext cx="10515600" cy="4351338"/>
          </a:xfrm>
        </p:spPr>
        <p:txBody>
          <a:bodyPr/>
          <a:lstStyle/>
          <a:p>
            <a:pPr marL="0" indent="0">
              <a:buNone/>
            </a:pPr>
            <a:r>
              <a:rPr lang="en-US" dirty="0"/>
              <a:t>Do we have other choices?</a:t>
            </a:r>
          </a:p>
          <a:p>
            <a:r>
              <a:rPr lang="en-US" dirty="0" smtClean="0"/>
              <a:t>Isolation – dedicated network namespace</a:t>
            </a:r>
          </a:p>
          <a:p>
            <a:r>
              <a:rPr lang="en-US" dirty="0" smtClean="0"/>
              <a:t>Portability – be able to migrate to other host</a:t>
            </a:r>
          </a:p>
          <a:p>
            <a:r>
              <a:rPr lang="en-US" dirty="0" smtClean="0"/>
              <a:t>Controllability – both on control plane(routing, ACL) and data plane(</a:t>
            </a:r>
            <a:r>
              <a:rPr lang="en-US" dirty="0" err="1" smtClean="0"/>
              <a:t>QoS</a:t>
            </a:r>
            <a:r>
              <a:rPr lang="en-US" dirty="0" smtClean="0"/>
              <a:t>, e.g. rate limit and metering)</a:t>
            </a:r>
          </a:p>
        </p:txBody>
      </p:sp>
      <p:sp>
        <p:nvSpPr>
          <p:cNvPr id="5" name="灯片编号占位符 4"/>
          <p:cNvSpPr>
            <a:spLocks noGrp="1"/>
          </p:cNvSpPr>
          <p:nvPr>
            <p:ph type="sldNum" sz="quarter" idx="12"/>
          </p:nvPr>
        </p:nvSpPr>
        <p:spPr/>
        <p:txBody>
          <a:bodyPr/>
          <a:lstStyle/>
          <a:p>
            <a:fld id="{E775DDF0-03BC-4DD8-ACF0-62BA6FEA5AA3}" type="slidenum">
              <a:rPr lang="zh-CN" altLang="en-US" smtClean="0"/>
              <a:t>11</a:t>
            </a:fld>
            <a:endParaRPr lang="zh-CN" altLang="en-US"/>
          </a:p>
        </p:txBody>
      </p:sp>
      <p:pic>
        <p:nvPicPr>
          <p:cNvPr id="2" name="图片 1"/>
          <p:cNvPicPr>
            <a:picLocks noChangeAspect="1"/>
          </p:cNvPicPr>
          <p:nvPr/>
        </p:nvPicPr>
        <p:blipFill>
          <a:blip r:embed="rId3"/>
          <a:stretch>
            <a:fillRect/>
          </a:stretch>
        </p:blipFill>
        <p:spPr>
          <a:xfrm>
            <a:off x="838200" y="3791907"/>
            <a:ext cx="6827693" cy="2564443"/>
          </a:xfrm>
          <a:prstGeom prst="rect">
            <a:avLst/>
          </a:prstGeom>
        </p:spPr>
      </p:pic>
      <p:pic>
        <p:nvPicPr>
          <p:cNvPr id="4" name="图片 3"/>
          <p:cNvPicPr>
            <a:picLocks noChangeAspect="1"/>
          </p:cNvPicPr>
          <p:nvPr/>
        </p:nvPicPr>
        <p:blipFill>
          <a:blip r:embed="rId4"/>
          <a:stretch>
            <a:fillRect/>
          </a:stretch>
        </p:blipFill>
        <p:spPr>
          <a:xfrm>
            <a:off x="5905015" y="3791907"/>
            <a:ext cx="5805972" cy="2298123"/>
          </a:xfrm>
          <a:prstGeom prst="rect">
            <a:avLst/>
          </a:prstGeom>
        </p:spPr>
      </p:pic>
    </p:spTree>
    <p:extLst>
      <p:ext uri="{BB962C8B-B14F-4D97-AF65-F5344CB8AC3E}">
        <p14:creationId xmlns:p14="http://schemas.microsoft.com/office/powerpoint/2010/main" val="3434601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内容占位符 2"/>
          <p:cNvSpPr>
            <a:spLocks noGrp="1"/>
          </p:cNvSpPr>
          <p:nvPr>
            <p:ph idx="1"/>
          </p:nvPr>
        </p:nvSpPr>
        <p:spPr/>
        <p:txBody>
          <a:bodyPr>
            <a:normAutofit/>
          </a:bodyPr>
          <a:lstStyle/>
          <a:p>
            <a:r>
              <a:rPr lang="en-US" altLang="zh-CN" dirty="0"/>
              <a:t>Background</a:t>
            </a:r>
          </a:p>
          <a:p>
            <a:r>
              <a:rPr lang="en-US" altLang="zh-CN" b="1" dirty="0" smtClean="0"/>
              <a:t>Overview</a:t>
            </a:r>
          </a:p>
          <a:p>
            <a:pPr lvl="1"/>
            <a:r>
              <a:rPr lang="en-US" altLang="zh-CN" dirty="0" smtClean="0"/>
              <a:t>Overall Design</a:t>
            </a:r>
          </a:p>
          <a:p>
            <a:pPr lvl="1"/>
            <a:r>
              <a:rPr lang="en-US" altLang="zh-CN" dirty="0" smtClean="0"/>
              <a:t>Implementation Details</a:t>
            </a:r>
          </a:p>
          <a:p>
            <a:r>
              <a:rPr lang="en-US" altLang="zh-CN" dirty="0"/>
              <a:t>Evaluation</a:t>
            </a:r>
          </a:p>
          <a:p>
            <a:pPr lvl="1"/>
            <a:r>
              <a:rPr lang="en-US" altLang="zh-CN" dirty="0" smtClean="0"/>
              <a:t>Micro-benchmarks</a:t>
            </a:r>
            <a:endParaRPr lang="en-US" altLang="zh-CN" dirty="0"/>
          </a:p>
          <a:p>
            <a:pPr lvl="1"/>
            <a:r>
              <a:rPr lang="en-US" altLang="zh-CN" dirty="0" smtClean="0"/>
              <a:t>Real world Applications</a:t>
            </a:r>
          </a:p>
          <a:p>
            <a:r>
              <a:rPr lang="en-US" altLang="zh-CN" dirty="0" smtClean="0"/>
              <a:t>Related Work</a:t>
            </a:r>
          </a:p>
        </p:txBody>
      </p:sp>
      <p:sp>
        <p:nvSpPr>
          <p:cNvPr id="6" name="灯片编号占位符 5"/>
          <p:cNvSpPr>
            <a:spLocks noGrp="1"/>
          </p:cNvSpPr>
          <p:nvPr>
            <p:ph type="sldNum" sz="quarter" idx="12"/>
          </p:nvPr>
        </p:nvSpPr>
        <p:spPr/>
        <p:txBody>
          <a:bodyPr/>
          <a:lstStyle/>
          <a:p>
            <a:fld id="{E775DDF0-03BC-4DD8-ACF0-62BA6FEA5AA3}" type="slidenum">
              <a:rPr lang="zh-CN" altLang="en-US" smtClean="0"/>
              <a:t>12</a:t>
            </a:fld>
            <a:endParaRPr lang="zh-CN" altLang="en-US"/>
          </a:p>
        </p:txBody>
      </p:sp>
    </p:spTree>
    <p:extLst>
      <p:ext uri="{BB962C8B-B14F-4D97-AF65-F5344CB8AC3E}">
        <p14:creationId xmlns:p14="http://schemas.microsoft.com/office/powerpoint/2010/main" val="3220522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FreeFlow</a:t>
            </a:r>
            <a:r>
              <a:rPr lang="en-US" dirty="0" smtClean="0"/>
              <a:t> Overview</a:t>
            </a:r>
            <a:endParaRPr lang="en-US" dirty="0"/>
          </a:p>
        </p:txBody>
      </p:sp>
      <p:sp>
        <p:nvSpPr>
          <p:cNvPr id="3" name="内容占位符 2"/>
          <p:cNvSpPr>
            <a:spLocks noGrp="1"/>
          </p:cNvSpPr>
          <p:nvPr>
            <p:ph idx="1"/>
          </p:nvPr>
        </p:nvSpPr>
        <p:spPr>
          <a:xfrm>
            <a:off x="838200" y="1437698"/>
            <a:ext cx="10515600" cy="4351338"/>
          </a:xfrm>
        </p:spPr>
        <p:txBody>
          <a:bodyPr/>
          <a:lstStyle/>
          <a:p>
            <a:pPr marL="0" indent="0">
              <a:buNone/>
            </a:pPr>
            <a:r>
              <a:rPr lang="en-US" dirty="0" smtClean="0"/>
              <a:t>Design goal</a:t>
            </a:r>
          </a:p>
          <a:p>
            <a:pPr marL="0" indent="0">
              <a:buNone/>
            </a:pPr>
            <a:r>
              <a:rPr lang="en-US" dirty="0" smtClean="0"/>
              <a:t>App can use RDMA in container</a:t>
            </a:r>
          </a:p>
          <a:p>
            <a:r>
              <a:rPr lang="en-US" dirty="0" smtClean="0"/>
              <a:t>Transparent to application</a:t>
            </a:r>
          </a:p>
          <a:p>
            <a:r>
              <a:rPr lang="en-US" dirty="0" smtClean="0"/>
              <a:t>Throughput and latency comparable to bare-metal RDMA</a:t>
            </a:r>
          </a:p>
          <a:p>
            <a:r>
              <a:rPr lang="en-US" dirty="0" smtClean="0"/>
              <a:t>3 properties: isolation, portability, controllability</a:t>
            </a:r>
          </a:p>
          <a:p>
            <a:pPr marL="0" indent="0">
              <a:buNone/>
            </a:pPr>
            <a:endParaRPr lang="en-US" dirty="0"/>
          </a:p>
          <a:p>
            <a:pPr marL="0" indent="0">
              <a:buNone/>
            </a:pPr>
            <a:r>
              <a:rPr lang="en-US" dirty="0" smtClean="0"/>
              <a:t>How?</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13</a:t>
            </a:fld>
            <a:endParaRPr lang="zh-CN" altLang="en-US"/>
          </a:p>
        </p:txBody>
      </p:sp>
    </p:spTree>
    <p:extLst>
      <p:ext uri="{BB962C8B-B14F-4D97-AF65-F5344CB8AC3E}">
        <p14:creationId xmlns:p14="http://schemas.microsoft.com/office/powerpoint/2010/main" val="2136584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FreeFlow</a:t>
            </a:r>
            <a:r>
              <a:rPr lang="en-US" dirty="0" smtClean="0"/>
              <a:t> Overview</a:t>
            </a:r>
            <a:endParaRPr lang="en-US" dirty="0"/>
          </a:p>
        </p:txBody>
      </p:sp>
      <p:sp>
        <p:nvSpPr>
          <p:cNvPr id="3" name="内容占位符 2"/>
          <p:cNvSpPr>
            <a:spLocks noGrp="1"/>
          </p:cNvSpPr>
          <p:nvPr>
            <p:ph idx="1"/>
          </p:nvPr>
        </p:nvSpPr>
        <p:spPr>
          <a:xfrm>
            <a:off x="838200" y="1437698"/>
            <a:ext cx="10515600" cy="4351338"/>
          </a:xfrm>
        </p:spPr>
        <p:txBody>
          <a:bodyPr/>
          <a:lstStyle/>
          <a:p>
            <a:pPr marL="0" indent="0">
              <a:buNone/>
            </a:pPr>
            <a:r>
              <a:rPr lang="en-US" dirty="0" smtClean="0"/>
              <a:t>Design goal</a:t>
            </a:r>
          </a:p>
          <a:p>
            <a:r>
              <a:rPr lang="en-US" dirty="0" smtClean="0"/>
              <a:t>Transparent to application</a:t>
            </a:r>
          </a:p>
          <a:p>
            <a:r>
              <a:rPr lang="en-US" dirty="0" smtClean="0"/>
              <a:t>Throughput and latency comparable to bare-metal RDMA</a:t>
            </a:r>
          </a:p>
          <a:p>
            <a:r>
              <a:rPr lang="en-US" dirty="0" smtClean="0"/>
              <a:t>3 properties: isolation, portability, controllability</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14</a:t>
            </a:fld>
            <a:endParaRPr lang="zh-CN" altLang="en-US"/>
          </a:p>
        </p:txBody>
      </p:sp>
      <p:pic>
        <p:nvPicPr>
          <p:cNvPr id="5" name="图片 4"/>
          <p:cNvPicPr>
            <a:picLocks noChangeAspect="1"/>
          </p:cNvPicPr>
          <p:nvPr/>
        </p:nvPicPr>
        <p:blipFill>
          <a:blip r:embed="rId3"/>
          <a:stretch>
            <a:fillRect/>
          </a:stretch>
        </p:blipFill>
        <p:spPr>
          <a:xfrm>
            <a:off x="2632364" y="3515745"/>
            <a:ext cx="6677891" cy="2934702"/>
          </a:xfrm>
          <a:prstGeom prst="rect">
            <a:avLst/>
          </a:prstGeom>
        </p:spPr>
      </p:pic>
    </p:spTree>
    <p:extLst>
      <p:ext uri="{BB962C8B-B14F-4D97-AF65-F5344CB8AC3E}">
        <p14:creationId xmlns:p14="http://schemas.microsoft.com/office/powerpoint/2010/main" val="2098743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FreeFlow</a:t>
            </a:r>
            <a:r>
              <a:rPr lang="en-US" dirty="0" smtClean="0"/>
              <a:t> Overall Design</a:t>
            </a:r>
            <a:endParaRPr lang="en-US" dirty="0"/>
          </a:p>
        </p:txBody>
      </p:sp>
      <p:sp>
        <p:nvSpPr>
          <p:cNvPr id="3" name="内容占位符 2"/>
          <p:cNvSpPr>
            <a:spLocks noGrp="1"/>
          </p:cNvSpPr>
          <p:nvPr>
            <p:ph idx="1"/>
          </p:nvPr>
        </p:nvSpPr>
        <p:spPr>
          <a:xfrm>
            <a:off x="838200" y="1690688"/>
            <a:ext cx="10515600" cy="4351338"/>
          </a:xfrm>
        </p:spPr>
        <p:txBody>
          <a:bodyPr/>
          <a:lstStyle/>
          <a:p>
            <a:pPr marL="0" indent="0">
              <a:buNone/>
            </a:pPr>
            <a:r>
              <a:rPr lang="en-US" dirty="0" smtClean="0"/>
              <a:t>How to implement the software switch for RDMA?</a:t>
            </a:r>
          </a:p>
          <a:p>
            <a:r>
              <a:rPr lang="en-US" dirty="0" smtClean="0"/>
              <a:t>Packet level switch like </a:t>
            </a:r>
            <a:r>
              <a:rPr lang="en-US" dirty="0" err="1" smtClean="0"/>
              <a:t>OvS</a:t>
            </a:r>
            <a:r>
              <a:rPr lang="en-US" dirty="0" smtClean="0"/>
              <a:t>?</a:t>
            </a:r>
          </a:p>
          <a:p>
            <a:pPr marL="0" indent="0">
              <a:buNone/>
            </a:pP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15</a:t>
            </a:fld>
            <a:endParaRPr lang="zh-CN" altLang="en-US"/>
          </a:p>
        </p:txBody>
      </p:sp>
    </p:spTree>
    <p:extLst>
      <p:ext uri="{BB962C8B-B14F-4D97-AF65-F5344CB8AC3E}">
        <p14:creationId xmlns:p14="http://schemas.microsoft.com/office/powerpoint/2010/main" val="1759854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FreeFlow</a:t>
            </a:r>
            <a:r>
              <a:rPr lang="en-US" dirty="0" smtClean="0"/>
              <a:t> Overall Design</a:t>
            </a:r>
            <a:endParaRPr lang="en-US" dirty="0"/>
          </a:p>
        </p:txBody>
      </p:sp>
      <p:sp>
        <p:nvSpPr>
          <p:cNvPr id="3" name="内容占位符 2"/>
          <p:cNvSpPr>
            <a:spLocks noGrp="1"/>
          </p:cNvSpPr>
          <p:nvPr>
            <p:ph idx="1"/>
          </p:nvPr>
        </p:nvSpPr>
        <p:spPr>
          <a:xfrm>
            <a:off x="838200" y="1690688"/>
            <a:ext cx="10515600" cy="4351338"/>
          </a:xfrm>
        </p:spPr>
        <p:txBody>
          <a:bodyPr/>
          <a:lstStyle/>
          <a:p>
            <a:pPr marL="0" indent="0">
              <a:buNone/>
            </a:pPr>
            <a:r>
              <a:rPr lang="en-US" dirty="0" smtClean="0"/>
              <a:t>How to implement the software switch for RDMA?</a:t>
            </a:r>
          </a:p>
          <a:p>
            <a:r>
              <a:rPr lang="en-US" strike="sngStrike" dirty="0" smtClean="0"/>
              <a:t>Packet level </a:t>
            </a:r>
            <a:r>
              <a:rPr lang="en-US" strike="sngStrike" dirty="0" smtClean="0"/>
              <a:t>switch </a:t>
            </a:r>
            <a:r>
              <a:rPr lang="en-US" strike="sngStrike" dirty="0" smtClean="0"/>
              <a:t>like </a:t>
            </a:r>
            <a:r>
              <a:rPr lang="en-US" strike="sngStrike" dirty="0" err="1" smtClean="0"/>
              <a:t>OvS</a:t>
            </a:r>
            <a:r>
              <a:rPr lang="en-US" strike="sngStrike" dirty="0" smtClean="0"/>
              <a:t>?</a:t>
            </a:r>
          </a:p>
          <a:p>
            <a:r>
              <a:rPr lang="en-US" dirty="0" smtClean="0"/>
              <a:t>Intercept communication between applications and RNIC</a:t>
            </a:r>
          </a:p>
          <a:p>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16</a:t>
            </a:fld>
            <a:endParaRPr lang="zh-CN" altLang="en-US"/>
          </a:p>
        </p:txBody>
      </p:sp>
      <p:pic>
        <p:nvPicPr>
          <p:cNvPr id="6" name="图片 5"/>
          <p:cNvPicPr>
            <a:picLocks noChangeAspect="1"/>
          </p:cNvPicPr>
          <p:nvPr/>
        </p:nvPicPr>
        <p:blipFill>
          <a:blip r:embed="rId3"/>
          <a:stretch>
            <a:fillRect/>
          </a:stretch>
        </p:blipFill>
        <p:spPr>
          <a:xfrm>
            <a:off x="3094543" y="3331253"/>
            <a:ext cx="6002914" cy="3390222"/>
          </a:xfrm>
          <a:prstGeom prst="rect">
            <a:avLst/>
          </a:prstGeom>
        </p:spPr>
      </p:pic>
    </p:spTree>
    <p:extLst>
      <p:ext uri="{BB962C8B-B14F-4D97-AF65-F5344CB8AC3E}">
        <p14:creationId xmlns:p14="http://schemas.microsoft.com/office/powerpoint/2010/main" val="38541038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Where to perform the interception.</a:t>
            </a:r>
            <a:endParaRPr lang="en-US" dirty="0"/>
          </a:p>
        </p:txBody>
      </p:sp>
      <p:sp>
        <p:nvSpPr>
          <p:cNvPr id="3" name="内容占位符 2"/>
          <p:cNvSpPr>
            <a:spLocks noGrp="1"/>
          </p:cNvSpPr>
          <p:nvPr>
            <p:ph idx="1"/>
          </p:nvPr>
        </p:nvSpPr>
        <p:spPr>
          <a:xfrm>
            <a:off x="838200" y="1690688"/>
            <a:ext cx="10515600" cy="4351338"/>
          </a:xfrm>
        </p:spPr>
        <p:txBody>
          <a:bodyPr/>
          <a:lstStyle/>
          <a:p>
            <a:r>
              <a:rPr lang="en-US" dirty="0" smtClean="0"/>
              <a:t>Verbs: the “narrow waist” for RDMA</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17</a:t>
            </a:fld>
            <a:endParaRPr lang="zh-CN" altLang="en-US"/>
          </a:p>
        </p:txBody>
      </p:sp>
      <p:pic>
        <p:nvPicPr>
          <p:cNvPr id="7" name="图片 6"/>
          <p:cNvPicPr>
            <a:picLocks noChangeAspect="1"/>
          </p:cNvPicPr>
          <p:nvPr/>
        </p:nvPicPr>
        <p:blipFill>
          <a:blip r:embed="rId3"/>
          <a:stretch>
            <a:fillRect/>
          </a:stretch>
        </p:blipFill>
        <p:spPr>
          <a:xfrm>
            <a:off x="2741468" y="2449437"/>
            <a:ext cx="6709064" cy="2833839"/>
          </a:xfrm>
          <a:prstGeom prst="rect">
            <a:avLst/>
          </a:prstGeom>
        </p:spPr>
      </p:pic>
    </p:spTree>
    <p:extLst>
      <p:ext uri="{BB962C8B-B14F-4D97-AF65-F5344CB8AC3E}">
        <p14:creationId xmlns:p14="http://schemas.microsoft.com/office/powerpoint/2010/main" val="475316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Where to perform the interception.</a:t>
            </a:r>
            <a:endParaRPr lang="en-US" dirty="0"/>
          </a:p>
        </p:txBody>
      </p:sp>
      <p:sp>
        <p:nvSpPr>
          <p:cNvPr id="3" name="内容占位符 2"/>
          <p:cNvSpPr>
            <a:spLocks noGrp="1"/>
          </p:cNvSpPr>
          <p:nvPr>
            <p:ph idx="1"/>
          </p:nvPr>
        </p:nvSpPr>
        <p:spPr>
          <a:xfrm>
            <a:off x="838200" y="1690688"/>
            <a:ext cx="10515600" cy="4351338"/>
          </a:xfrm>
        </p:spPr>
        <p:txBody>
          <a:bodyPr/>
          <a:lstStyle/>
          <a:p>
            <a:r>
              <a:rPr lang="en-US" dirty="0" smtClean="0"/>
              <a:t>Verbs: the “narrow waist” for RDMA</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18</a:t>
            </a:fld>
            <a:endParaRPr lang="zh-CN" altLang="en-US"/>
          </a:p>
        </p:txBody>
      </p:sp>
      <p:pic>
        <p:nvPicPr>
          <p:cNvPr id="5" name="图片 4"/>
          <p:cNvPicPr>
            <a:picLocks noChangeAspect="1"/>
          </p:cNvPicPr>
          <p:nvPr/>
        </p:nvPicPr>
        <p:blipFill>
          <a:blip r:embed="rId3"/>
          <a:stretch>
            <a:fillRect/>
          </a:stretch>
        </p:blipFill>
        <p:spPr>
          <a:xfrm>
            <a:off x="431439" y="2426241"/>
            <a:ext cx="11329121" cy="3343456"/>
          </a:xfrm>
          <a:prstGeom prst="rect">
            <a:avLst/>
          </a:prstGeom>
        </p:spPr>
      </p:pic>
    </p:spTree>
    <p:extLst>
      <p:ext uri="{BB962C8B-B14F-4D97-AF65-F5344CB8AC3E}">
        <p14:creationId xmlns:p14="http://schemas.microsoft.com/office/powerpoint/2010/main" val="250994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FreeFlow</a:t>
            </a:r>
            <a:r>
              <a:rPr lang="en-US" dirty="0" smtClean="0"/>
              <a:t> Architecture</a:t>
            </a:r>
            <a:endParaRPr lang="en-US" dirty="0"/>
          </a:p>
        </p:txBody>
      </p:sp>
      <p:sp>
        <p:nvSpPr>
          <p:cNvPr id="3" name="内容占位符 2"/>
          <p:cNvSpPr>
            <a:spLocks noGrp="1"/>
          </p:cNvSpPr>
          <p:nvPr>
            <p:ph idx="1"/>
          </p:nvPr>
        </p:nvSpPr>
        <p:spPr/>
        <p:txBody>
          <a:bodyPr>
            <a:normAutofit/>
          </a:bodyPr>
          <a:lstStyle/>
          <a:p>
            <a:r>
              <a:rPr lang="en-US" sz="2000" dirty="0" err="1" smtClean="0"/>
              <a:t>FreeFlow</a:t>
            </a:r>
            <a:r>
              <a:rPr lang="en-US" sz="2000" dirty="0" smtClean="0"/>
              <a:t> network </a:t>
            </a:r>
            <a:r>
              <a:rPr lang="en-US" sz="2000" dirty="0"/>
              <a:t>l</a:t>
            </a:r>
            <a:r>
              <a:rPr lang="en-US" sz="2000" dirty="0" smtClean="0"/>
              <a:t>ibrary (FFL), make </a:t>
            </a:r>
            <a:r>
              <a:rPr lang="en-US" sz="2000" dirty="0" err="1" smtClean="0"/>
              <a:t>FreeFlow</a:t>
            </a:r>
            <a:r>
              <a:rPr lang="en-US" sz="2000" dirty="0" smtClean="0"/>
              <a:t> transparent to app, </a:t>
            </a:r>
            <a:r>
              <a:rPr lang="en-US" sz="2000" dirty="0"/>
              <a:t>coordinates</a:t>
            </a:r>
            <a:r>
              <a:rPr lang="en-US" sz="2000" dirty="0" smtClean="0"/>
              <a:t> with FFR</a:t>
            </a:r>
          </a:p>
          <a:p>
            <a:r>
              <a:rPr lang="en-US" sz="2000" dirty="0" err="1" smtClean="0"/>
              <a:t>FreeFlow</a:t>
            </a:r>
            <a:r>
              <a:rPr lang="en-US" sz="2000" dirty="0" smtClean="0"/>
              <a:t> software router (FFR), single instance each host</a:t>
            </a:r>
            <a:r>
              <a:rPr lang="en-US" sz="2000" dirty="0" smtClean="0"/>
              <a:t>, memory mapping and request rely</a:t>
            </a:r>
            <a:endParaRPr lang="en-US" sz="2000" dirty="0" smtClean="0"/>
          </a:p>
          <a:p>
            <a:r>
              <a:rPr lang="en-US" sz="2000" dirty="0" err="1" smtClean="0"/>
              <a:t>FreeFlow</a:t>
            </a:r>
            <a:r>
              <a:rPr lang="en-US" sz="2000" dirty="0" smtClean="0"/>
              <a:t> network orchestrator (FFO), maintains memory </a:t>
            </a:r>
            <a:r>
              <a:rPr lang="en-US" sz="2000" dirty="0" smtClean="0"/>
              <a:t>mapping, control plane decisions</a:t>
            </a:r>
            <a:endParaRPr lang="en-US" sz="2000"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19</a:t>
            </a:fld>
            <a:endParaRPr lang="zh-CN" altLang="en-US"/>
          </a:p>
        </p:txBody>
      </p:sp>
      <p:pic>
        <p:nvPicPr>
          <p:cNvPr id="5" name="图片 4"/>
          <p:cNvPicPr>
            <a:picLocks noChangeAspect="1"/>
          </p:cNvPicPr>
          <p:nvPr/>
        </p:nvPicPr>
        <p:blipFill>
          <a:blip r:embed="rId3"/>
          <a:stretch>
            <a:fillRect/>
          </a:stretch>
        </p:blipFill>
        <p:spPr>
          <a:xfrm>
            <a:off x="3371890" y="3161661"/>
            <a:ext cx="5448220" cy="3261797"/>
          </a:xfrm>
          <a:prstGeom prst="rect">
            <a:avLst/>
          </a:prstGeom>
        </p:spPr>
      </p:pic>
    </p:spTree>
    <p:extLst>
      <p:ext uri="{BB962C8B-B14F-4D97-AF65-F5344CB8AC3E}">
        <p14:creationId xmlns:p14="http://schemas.microsoft.com/office/powerpoint/2010/main" val="414700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内容占位符 2"/>
          <p:cNvSpPr>
            <a:spLocks noGrp="1"/>
          </p:cNvSpPr>
          <p:nvPr>
            <p:ph idx="1"/>
          </p:nvPr>
        </p:nvSpPr>
        <p:spPr/>
        <p:txBody>
          <a:bodyPr>
            <a:normAutofit/>
          </a:bodyPr>
          <a:lstStyle/>
          <a:p>
            <a:r>
              <a:rPr lang="en-US" altLang="zh-CN" dirty="0"/>
              <a:t>Background</a:t>
            </a:r>
          </a:p>
          <a:p>
            <a:r>
              <a:rPr lang="en-US" altLang="zh-CN" dirty="0" smtClean="0"/>
              <a:t>Overview</a:t>
            </a:r>
          </a:p>
          <a:p>
            <a:pPr lvl="1"/>
            <a:r>
              <a:rPr lang="en-US" altLang="zh-CN" dirty="0" smtClean="0"/>
              <a:t>Overall Design</a:t>
            </a:r>
          </a:p>
          <a:p>
            <a:pPr lvl="1"/>
            <a:r>
              <a:rPr lang="en-US" altLang="zh-CN" dirty="0" smtClean="0"/>
              <a:t>Implementation Details</a:t>
            </a:r>
          </a:p>
          <a:p>
            <a:r>
              <a:rPr lang="en-US" altLang="zh-CN" dirty="0"/>
              <a:t>Evaluation</a:t>
            </a:r>
          </a:p>
          <a:p>
            <a:pPr lvl="1"/>
            <a:r>
              <a:rPr lang="en-US" altLang="zh-CN" dirty="0" smtClean="0"/>
              <a:t>Micro-benchmarks</a:t>
            </a:r>
            <a:endParaRPr lang="en-US" altLang="zh-CN" dirty="0"/>
          </a:p>
          <a:p>
            <a:pPr lvl="1"/>
            <a:r>
              <a:rPr lang="en-US" altLang="zh-CN" dirty="0" smtClean="0"/>
              <a:t>Real world Applications</a:t>
            </a:r>
          </a:p>
          <a:p>
            <a:r>
              <a:rPr lang="en-US" altLang="zh-CN" dirty="0" smtClean="0"/>
              <a:t>Related Work</a:t>
            </a:r>
          </a:p>
        </p:txBody>
      </p:sp>
      <p:sp>
        <p:nvSpPr>
          <p:cNvPr id="6" name="灯片编号占位符 5"/>
          <p:cNvSpPr>
            <a:spLocks noGrp="1"/>
          </p:cNvSpPr>
          <p:nvPr>
            <p:ph type="sldNum" sz="quarter" idx="12"/>
          </p:nvPr>
        </p:nvSpPr>
        <p:spPr/>
        <p:txBody>
          <a:bodyPr/>
          <a:lstStyle/>
          <a:p>
            <a:fld id="{E775DDF0-03BC-4DD8-ACF0-62BA6FEA5AA3}" type="slidenum">
              <a:rPr lang="zh-CN" altLang="en-US" smtClean="0"/>
              <a:t>2</a:t>
            </a:fld>
            <a:endParaRPr lang="zh-CN" altLang="en-US"/>
          </a:p>
        </p:txBody>
      </p:sp>
    </p:spTree>
    <p:extLst>
      <p:ext uri="{BB962C8B-B14F-4D97-AF65-F5344CB8AC3E}">
        <p14:creationId xmlns:p14="http://schemas.microsoft.com/office/powerpoint/2010/main" val="33558557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862" y="112712"/>
            <a:ext cx="10515600" cy="1325563"/>
          </a:xfrm>
        </p:spPr>
        <p:txBody>
          <a:bodyPr>
            <a:normAutofit/>
          </a:bodyPr>
          <a:lstStyle/>
          <a:p>
            <a:r>
              <a:rPr lang="en-US" sz="3600" dirty="0" smtClean="0"/>
              <a:t>Details – transparent support for RDMA operations</a:t>
            </a:r>
            <a:endParaRPr lang="en-US" sz="3600" dirty="0"/>
          </a:p>
        </p:txBody>
      </p:sp>
      <p:pic>
        <p:nvPicPr>
          <p:cNvPr id="9" name="内容占位符 8"/>
          <p:cNvPicPr>
            <a:picLocks noGrp="1" noChangeAspect="1"/>
          </p:cNvPicPr>
          <p:nvPr>
            <p:ph idx="1"/>
          </p:nvPr>
        </p:nvPicPr>
        <p:blipFill>
          <a:blip r:embed="rId3"/>
          <a:stretch>
            <a:fillRect/>
          </a:stretch>
        </p:blipFill>
        <p:spPr>
          <a:xfrm>
            <a:off x="4448175" y="4394993"/>
            <a:ext cx="3300413" cy="1631711"/>
          </a:xfrm>
          <a:prstGeom prst="rect">
            <a:avLst/>
          </a:prstGeom>
        </p:spPr>
      </p:pic>
      <p:sp>
        <p:nvSpPr>
          <p:cNvPr id="4" name="灯片编号占位符 3"/>
          <p:cNvSpPr>
            <a:spLocks noGrp="1"/>
          </p:cNvSpPr>
          <p:nvPr>
            <p:ph type="sldNum" sz="quarter" idx="12"/>
          </p:nvPr>
        </p:nvSpPr>
        <p:spPr/>
        <p:txBody>
          <a:bodyPr/>
          <a:lstStyle/>
          <a:p>
            <a:fld id="{E775DDF0-03BC-4DD8-ACF0-62BA6FEA5AA3}" type="slidenum">
              <a:rPr lang="zh-CN" altLang="en-US" smtClean="0"/>
              <a:t>20</a:t>
            </a:fld>
            <a:endParaRPr lang="zh-CN" altLang="en-US"/>
          </a:p>
        </p:txBody>
      </p:sp>
      <p:pic>
        <p:nvPicPr>
          <p:cNvPr id="5" name="图片 4"/>
          <p:cNvPicPr>
            <a:picLocks noChangeAspect="1"/>
          </p:cNvPicPr>
          <p:nvPr/>
        </p:nvPicPr>
        <p:blipFill>
          <a:blip r:embed="rId4"/>
          <a:stretch>
            <a:fillRect/>
          </a:stretch>
        </p:blipFill>
        <p:spPr>
          <a:xfrm>
            <a:off x="7748589" y="1309155"/>
            <a:ext cx="3605211" cy="4981314"/>
          </a:xfrm>
          <a:prstGeom prst="rect">
            <a:avLst/>
          </a:prstGeom>
        </p:spPr>
      </p:pic>
      <p:pic>
        <p:nvPicPr>
          <p:cNvPr id="6" name="图片 5"/>
          <p:cNvPicPr>
            <a:picLocks noChangeAspect="1"/>
          </p:cNvPicPr>
          <p:nvPr/>
        </p:nvPicPr>
        <p:blipFill>
          <a:blip r:embed="rId5"/>
          <a:stretch>
            <a:fillRect/>
          </a:stretch>
        </p:blipFill>
        <p:spPr>
          <a:xfrm>
            <a:off x="848679" y="1779517"/>
            <a:ext cx="6052183" cy="2361080"/>
          </a:xfrm>
          <a:prstGeom prst="rect">
            <a:avLst/>
          </a:prstGeom>
        </p:spPr>
      </p:pic>
      <p:pic>
        <p:nvPicPr>
          <p:cNvPr id="7" name="图片 6"/>
          <p:cNvPicPr>
            <a:picLocks noChangeAspect="1"/>
          </p:cNvPicPr>
          <p:nvPr/>
        </p:nvPicPr>
        <p:blipFill>
          <a:blip r:embed="rId6"/>
          <a:stretch>
            <a:fillRect/>
          </a:stretch>
        </p:blipFill>
        <p:spPr>
          <a:xfrm>
            <a:off x="804862" y="4394994"/>
            <a:ext cx="3476625" cy="1593453"/>
          </a:xfrm>
          <a:prstGeom prst="rect">
            <a:avLst/>
          </a:prstGeom>
        </p:spPr>
      </p:pic>
      <p:sp>
        <p:nvSpPr>
          <p:cNvPr id="8" name="右箭头 7"/>
          <p:cNvSpPr/>
          <p:nvPr/>
        </p:nvSpPr>
        <p:spPr>
          <a:xfrm>
            <a:off x="4140995" y="4920829"/>
            <a:ext cx="271462" cy="232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906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862" y="112712"/>
            <a:ext cx="10515600" cy="1325563"/>
          </a:xfrm>
        </p:spPr>
        <p:txBody>
          <a:bodyPr>
            <a:normAutofit/>
          </a:bodyPr>
          <a:lstStyle/>
          <a:p>
            <a:r>
              <a:rPr lang="en-US" sz="3600" dirty="0" smtClean="0"/>
              <a:t>Details – transparent support for RDMA operations</a:t>
            </a:r>
            <a:endParaRPr lang="en-US" sz="3600" dirty="0"/>
          </a:p>
        </p:txBody>
      </p:sp>
      <p:pic>
        <p:nvPicPr>
          <p:cNvPr id="9" name="内容占位符 8"/>
          <p:cNvPicPr>
            <a:picLocks noGrp="1" noChangeAspect="1"/>
          </p:cNvPicPr>
          <p:nvPr>
            <p:ph idx="1"/>
          </p:nvPr>
        </p:nvPicPr>
        <p:blipFill>
          <a:blip r:embed="rId3"/>
          <a:stretch>
            <a:fillRect/>
          </a:stretch>
        </p:blipFill>
        <p:spPr>
          <a:xfrm>
            <a:off x="4448175" y="4437860"/>
            <a:ext cx="3300413" cy="1631711"/>
          </a:xfrm>
          <a:prstGeom prst="rect">
            <a:avLst/>
          </a:prstGeom>
        </p:spPr>
      </p:pic>
      <p:sp>
        <p:nvSpPr>
          <p:cNvPr id="4" name="灯片编号占位符 3"/>
          <p:cNvSpPr>
            <a:spLocks noGrp="1"/>
          </p:cNvSpPr>
          <p:nvPr>
            <p:ph type="sldNum" sz="quarter" idx="12"/>
          </p:nvPr>
        </p:nvSpPr>
        <p:spPr/>
        <p:txBody>
          <a:bodyPr/>
          <a:lstStyle/>
          <a:p>
            <a:fld id="{E775DDF0-03BC-4DD8-ACF0-62BA6FEA5AA3}" type="slidenum">
              <a:rPr lang="zh-CN" altLang="en-US" smtClean="0"/>
              <a:t>21</a:t>
            </a:fld>
            <a:endParaRPr lang="zh-CN" altLang="en-US"/>
          </a:p>
        </p:txBody>
      </p:sp>
      <p:pic>
        <p:nvPicPr>
          <p:cNvPr id="5" name="图片 4"/>
          <p:cNvPicPr>
            <a:picLocks noChangeAspect="1"/>
          </p:cNvPicPr>
          <p:nvPr/>
        </p:nvPicPr>
        <p:blipFill>
          <a:blip r:embed="rId4"/>
          <a:stretch>
            <a:fillRect/>
          </a:stretch>
        </p:blipFill>
        <p:spPr>
          <a:xfrm>
            <a:off x="7748589" y="1309155"/>
            <a:ext cx="3605211" cy="4981314"/>
          </a:xfrm>
          <a:prstGeom prst="rect">
            <a:avLst/>
          </a:prstGeom>
        </p:spPr>
      </p:pic>
      <p:pic>
        <p:nvPicPr>
          <p:cNvPr id="7" name="图片 6"/>
          <p:cNvPicPr>
            <a:picLocks noChangeAspect="1"/>
          </p:cNvPicPr>
          <p:nvPr/>
        </p:nvPicPr>
        <p:blipFill>
          <a:blip r:embed="rId5"/>
          <a:stretch>
            <a:fillRect/>
          </a:stretch>
        </p:blipFill>
        <p:spPr>
          <a:xfrm>
            <a:off x="804862" y="4418809"/>
            <a:ext cx="3476625" cy="1593453"/>
          </a:xfrm>
          <a:prstGeom prst="rect">
            <a:avLst/>
          </a:prstGeom>
        </p:spPr>
      </p:pic>
      <p:sp>
        <p:nvSpPr>
          <p:cNvPr id="8" name="右箭头 7"/>
          <p:cNvSpPr/>
          <p:nvPr/>
        </p:nvSpPr>
        <p:spPr>
          <a:xfrm>
            <a:off x="4140995" y="4920829"/>
            <a:ext cx="271462" cy="232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p:nvPicPr>
        <p:blipFill>
          <a:blip r:embed="rId6"/>
          <a:stretch>
            <a:fillRect/>
          </a:stretch>
        </p:blipFill>
        <p:spPr>
          <a:xfrm>
            <a:off x="1228725" y="1065313"/>
            <a:ext cx="3975125" cy="3329679"/>
          </a:xfrm>
          <a:prstGeom prst="rect">
            <a:avLst/>
          </a:prstGeom>
        </p:spPr>
      </p:pic>
      <p:cxnSp>
        <p:nvCxnSpPr>
          <p:cNvPr id="11" name="直接连接符 10"/>
          <p:cNvCxnSpPr/>
          <p:nvPr/>
        </p:nvCxnSpPr>
        <p:spPr>
          <a:xfrm>
            <a:off x="500063" y="4394992"/>
            <a:ext cx="6548437" cy="0"/>
          </a:xfrm>
          <a:prstGeom prst="line">
            <a:avLst/>
          </a:prstGeom>
        </p:spPr>
        <p:style>
          <a:lnRef idx="2">
            <a:schemeClr val="dk1"/>
          </a:lnRef>
          <a:fillRef idx="0">
            <a:schemeClr val="dk1"/>
          </a:fillRef>
          <a:effectRef idx="1">
            <a:schemeClr val="dk1"/>
          </a:effectRef>
          <a:fontRef idx="minor">
            <a:schemeClr val="tx1"/>
          </a:fontRef>
        </p:style>
      </p:cxnSp>
      <p:sp>
        <p:nvSpPr>
          <p:cNvPr id="12" name="文本框 11"/>
          <p:cNvSpPr txBox="1"/>
          <p:nvPr/>
        </p:nvSpPr>
        <p:spPr>
          <a:xfrm>
            <a:off x="420330" y="4068528"/>
            <a:ext cx="538930" cy="369332"/>
          </a:xfrm>
          <a:prstGeom prst="rect">
            <a:avLst/>
          </a:prstGeom>
          <a:noFill/>
        </p:spPr>
        <p:txBody>
          <a:bodyPr wrap="none" rtlCol="0">
            <a:spAutoFit/>
          </a:bodyPr>
          <a:lstStyle/>
          <a:p>
            <a:r>
              <a:rPr lang="en-US" dirty="0" smtClean="0"/>
              <a:t>FFR</a:t>
            </a:r>
            <a:endParaRPr lang="en-US" dirty="0"/>
          </a:p>
        </p:txBody>
      </p:sp>
      <p:sp>
        <p:nvSpPr>
          <p:cNvPr id="13" name="文本框 12"/>
          <p:cNvSpPr txBox="1"/>
          <p:nvPr/>
        </p:nvSpPr>
        <p:spPr>
          <a:xfrm>
            <a:off x="433154" y="4395788"/>
            <a:ext cx="513282" cy="369332"/>
          </a:xfrm>
          <a:prstGeom prst="rect">
            <a:avLst/>
          </a:prstGeom>
          <a:noFill/>
        </p:spPr>
        <p:txBody>
          <a:bodyPr wrap="none" rtlCol="0">
            <a:spAutoFit/>
          </a:bodyPr>
          <a:lstStyle/>
          <a:p>
            <a:r>
              <a:rPr lang="en-US" dirty="0" smtClean="0"/>
              <a:t>FFL</a:t>
            </a:r>
            <a:endParaRPr lang="en-US" dirty="0"/>
          </a:p>
        </p:txBody>
      </p:sp>
    </p:spTree>
    <p:extLst>
      <p:ext uri="{BB962C8B-B14F-4D97-AF65-F5344CB8AC3E}">
        <p14:creationId xmlns:p14="http://schemas.microsoft.com/office/powerpoint/2010/main" val="2367357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Some discussions</a:t>
            </a:r>
            <a:endParaRPr lang="en-US" dirty="0"/>
          </a:p>
        </p:txBody>
      </p:sp>
      <p:sp>
        <p:nvSpPr>
          <p:cNvPr id="3" name="内容占位符 2"/>
          <p:cNvSpPr>
            <a:spLocks noGrp="1"/>
          </p:cNvSpPr>
          <p:nvPr>
            <p:ph idx="1"/>
          </p:nvPr>
        </p:nvSpPr>
        <p:spPr/>
        <p:txBody>
          <a:bodyPr/>
          <a:lstStyle/>
          <a:p>
            <a:pPr marL="0" indent="0">
              <a:buNone/>
            </a:pPr>
            <a:r>
              <a:rPr lang="en-US" dirty="0" err="1" smtClean="0"/>
              <a:t>FreeFlow</a:t>
            </a:r>
            <a:r>
              <a:rPr lang="en-US" dirty="0" smtClean="0"/>
              <a:t> can</a:t>
            </a:r>
          </a:p>
          <a:p>
            <a:r>
              <a:rPr lang="en-US" dirty="0" smtClean="0"/>
              <a:t>Support control &amp; data plan policies, e.g. per-flow rate limit, flow prioritization</a:t>
            </a:r>
          </a:p>
          <a:p>
            <a:r>
              <a:rPr lang="en-US" dirty="0" smtClean="0"/>
              <a:t>Working with external legacy peers</a:t>
            </a:r>
          </a:p>
          <a:p>
            <a:r>
              <a:rPr lang="en-US" dirty="0" smtClean="0"/>
              <a:t>Offline </a:t>
            </a:r>
            <a:r>
              <a:rPr lang="en-US" dirty="0"/>
              <a:t>c</a:t>
            </a:r>
            <a:r>
              <a:rPr lang="en-US" dirty="0" smtClean="0"/>
              <a:t>ontainer migration</a:t>
            </a:r>
          </a:p>
          <a:p>
            <a:r>
              <a:rPr lang="en-US" dirty="0" smtClean="0"/>
              <a:t>Run container in VM (with SR-IOV)</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22</a:t>
            </a:fld>
            <a:endParaRPr lang="zh-CN" altLang="en-US"/>
          </a:p>
        </p:txBody>
      </p:sp>
    </p:spTree>
    <p:extLst>
      <p:ext uri="{BB962C8B-B14F-4D97-AF65-F5344CB8AC3E}">
        <p14:creationId xmlns:p14="http://schemas.microsoft.com/office/powerpoint/2010/main" val="8116525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Evaluation </a:t>
            </a:r>
            <a:endParaRPr lang="en-US" dirty="0"/>
          </a:p>
        </p:txBody>
      </p:sp>
      <p:sp>
        <p:nvSpPr>
          <p:cNvPr id="3" name="内容占位符 2"/>
          <p:cNvSpPr>
            <a:spLocks noGrp="1"/>
          </p:cNvSpPr>
          <p:nvPr>
            <p:ph idx="1"/>
          </p:nvPr>
        </p:nvSpPr>
        <p:spPr/>
        <p:txBody>
          <a:bodyPr/>
          <a:lstStyle/>
          <a:p>
            <a:r>
              <a:rPr lang="en-US" dirty="0"/>
              <a:t>Micro-benchmark</a:t>
            </a:r>
          </a:p>
        </p:txBody>
      </p:sp>
      <p:sp>
        <p:nvSpPr>
          <p:cNvPr id="4" name="灯片编号占位符 3"/>
          <p:cNvSpPr>
            <a:spLocks noGrp="1"/>
          </p:cNvSpPr>
          <p:nvPr>
            <p:ph type="sldNum" sz="quarter" idx="12"/>
          </p:nvPr>
        </p:nvSpPr>
        <p:spPr/>
        <p:txBody>
          <a:bodyPr/>
          <a:lstStyle/>
          <a:p>
            <a:fld id="{E775DDF0-03BC-4DD8-ACF0-62BA6FEA5AA3}" type="slidenum">
              <a:rPr lang="zh-CN" altLang="en-US" smtClean="0"/>
              <a:t>23</a:t>
            </a:fld>
            <a:endParaRPr lang="zh-CN" altLang="en-US"/>
          </a:p>
        </p:txBody>
      </p:sp>
      <p:pic>
        <p:nvPicPr>
          <p:cNvPr id="5" name="图片 4"/>
          <p:cNvPicPr>
            <a:picLocks noChangeAspect="1"/>
          </p:cNvPicPr>
          <p:nvPr/>
        </p:nvPicPr>
        <p:blipFill>
          <a:blip r:embed="rId2"/>
          <a:stretch>
            <a:fillRect/>
          </a:stretch>
        </p:blipFill>
        <p:spPr>
          <a:xfrm>
            <a:off x="838200" y="2484339"/>
            <a:ext cx="4076699" cy="1954311"/>
          </a:xfrm>
          <a:prstGeom prst="rect">
            <a:avLst/>
          </a:prstGeom>
        </p:spPr>
      </p:pic>
      <p:pic>
        <p:nvPicPr>
          <p:cNvPr id="6" name="图片 5"/>
          <p:cNvPicPr>
            <a:picLocks noChangeAspect="1"/>
          </p:cNvPicPr>
          <p:nvPr/>
        </p:nvPicPr>
        <p:blipFill>
          <a:blip r:embed="rId3"/>
          <a:stretch>
            <a:fillRect/>
          </a:stretch>
        </p:blipFill>
        <p:spPr>
          <a:xfrm>
            <a:off x="5629276" y="701933"/>
            <a:ext cx="4352924" cy="2112448"/>
          </a:xfrm>
          <a:prstGeom prst="rect">
            <a:avLst/>
          </a:prstGeom>
        </p:spPr>
      </p:pic>
      <p:pic>
        <p:nvPicPr>
          <p:cNvPr id="7" name="图片 6"/>
          <p:cNvPicPr>
            <a:picLocks noChangeAspect="1"/>
          </p:cNvPicPr>
          <p:nvPr/>
        </p:nvPicPr>
        <p:blipFill>
          <a:blip r:embed="rId4"/>
          <a:stretch>
            <a:fillRect/>
          </a:stretch>
        </p:blipFill>
        <p:spPr>
          <a:xfrm>
            <a:off x="5629276" y="3389612"/>
            <a:ext cx="4410074" cy="1859539"/>
          </a:xfrm>
          <a:prstGeom prst="rect">
            <a:avLst/>
          </a:prstGeom>
        </p:spPr>
      </p:pic>
    </p:spTree>
    <p:extLst>
      <p:ext uri="{BB962C8B-B14F-4D97-AF65-F5344CB8AC3E}">
        <p14:creationId xmlns:p14="http://schemas.microsoft.com/office/powerpoint/2010/main" val="108092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Evaluation </a:t>
            </a:r>
            <a:endParaRPr lang="en-US" dirty="0"/>
          </a:p>
        </p:txBody>
      </p:sp>
      <p:sp>
        <p:nvSpPr>
          <p:cNvPr id="3" name="内容占位符 2"/>
          <p:cNvSpPr>
            <a:spLocks noGrp="1"/>
          </p:cNvSpPr>
          <p:nvPr>
            <p:ph idx="1"/>
          </p:nvPr>
        </p:nvSpPr>
        <p:spPr/>
        <p:txBody>
          <a:bodyPr/>
          <a:lstStyle/>
          <a:p>
            <a:r>
              <a:rPr lang="en-US" dirty="0"/>
              <a:t>Micro-benchmark</a:t>
            </a:r>
          </a:p>
        </p:txBody>
      </p:sp>
      <p:sp>
        <p:nvSpPr>
          <p:cNvPr id="4" name="灯片编号占位符 3"/>
          <p:cNvSpPr>
            <a:spLocks noGrp="1"/>
          </p:cNvSpPr>
          <p:nvPr>
            <p:ph type="sldNum" sz="quarter" idx="12"/>
          </p:nvPr>
        </p:nvSpPr>
        <p:spPr/>
        <p:txBody>
          <a:bodyPr/>
          <a:lstStyle/>
          <a:p>
            <a:fld id="{E775DDF0-03BC-4DD8-ACF0-62BA6FEA5AA3}" type="slidenum">
              <a:rPr lang="zh-CN" altLang="en-US" smtClean="0"/>
              <a:t>24</a:t>
            </a:fld>
            <a:endParaRPr lang="zh-CN" altLang="en-US"/>
          </a:p>
        </p:txBody>
      </p:sp>
      <p:pic>
        <p:nvPicPr>
          <p:cNvPr id="7" name="图片 6"/>
          <p:cNvPicPr>
            <a:picLocks noChangeAspect="1"/>
          </p:cNvPicPr>
          <p:nvPr/>
        </p:nvPicPr>
        <p:blipFill>
          <a:blip r:embed="rId2"/>
          <a:stretch>
            <a:fillRect/>
          </a:stretch>
        </p:blipFill>
        <p:spPr>
          <a:xfrm>
            <a:off x="838200" y="2513312"/>
            <a:ext cx="4410074" cy="1859539"/>
          </a:xfrm>
          <a:prstGeom prst="rect">
            <a:avLst/>
          </a:prstGeom>
        </p:spPr>
      </p:pic>
      <p:pic>
        <p:nvPicPr>
          <p:cNvPr id="8" name="图片 7"/>
          <p:cNvPicPr>
            <a:picLocks noChangeAspect="1"/>
          </p:cNvPicPr>
          <p:nvPr/>
        </p:nvPicPr>
        <p:blipFill>
          <a:blip r:embed="rId3"/>
          <a:stretch>
            <a:fillRect/>
          </a:stretch>
        </p:blipFill>
        <p:spPr>
          <a:xfrm>
            <a:off x="5791200" y="1170092"/>
            <a:ext cx="5562600" cy="3282846"/>
          </a:xfrm>
          <a:prstGeom prst="rect">
            <a:avLst/>
          </a:prstGeom>
        </p:spPr>
      </p:pic>
    </p:spTree>
    <p:extLst>
      <p:ext uri="{BB962C8B-B14F-4D97-AF65-F5344CB8AC3E}">
        <p14:creationId xmlns:p14="http://schemas.microsoft.com/office/powerpoint/2010/main" val="2970732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Evaluation </a:t>
            </a:r>
            <a:endParaRPr lang="en-US" dirty="0"/>
          </a:p>
        </p:txBody>
      </p:sp>
      <p:sp>
        <p:nvSpPr>
          <p:cNvPr id="3" name="内容占位符 2"/>
          <p:cNvSpPr>
            <a:spLocks noGrp="1"/>
          </p:cNvSpPr>
          <p:nvPr>
            <p:ph idx="1"/>
          </p:nvPr>
        </p:nvSpPr>
        <p:spPr/>
        <p:txBody>
          <a:bodyPr/>
          <a:lstStyle/>
          <a:p>
            <a:r>
              <a:rPr lang="en-US" dirty="0"/>
              <a:t>Micro-benchmark</a:t>
            </a:r>
          </a:p>
        </p:txBody>
      </p:sp>
      <p:sp>
        <p:nvSpPr>
          <p:cNvPr id="4" name="灯片编号占位符 3"/>
          <p:cNvSpPr>
            <a:spLocks noGrp="1"/>
          </p:cNvSpPr>
          <p:nvPr>
            <p:ph type="sldNum" sz="quarter" idx="12"/>
          </p:nvPr>
        </p:nvSpPr>
        <p:spPr/>
        <p:txBody>
          <a:bodyPr/>
          <a:lstStyle/>
          <a:p>
            <a:fld id="{E775DDF0-03BC-4DD8-ACF0-62BA6FEA5AA3}" type="slidenum">
              <a:rPr lang="zh-CN" altLang="en-US" smtClean="0"/>
              <a:t>25</a:t>
            </a:fld>
            <a:endParaRPr lang="zh-CN" altLang="en-US"/>
          </a:p>
        </p:txBody>
      </p:sp>
      <p:pic>
        <p:nvPicPr>
          <p:cNvPr id="5" name="图片 4"/>
          <p:cNvPicPr>
            <a:picLocks noChangeAspect="1"/>
          </p:cNvPicPr>
          <p:nvPr/>
        </p:nvPicPr>
        <p:blipFill>
          <a:blip r:embed="rId2"/>
          <a:stretch>
            <a:fillRect/>
          </a:stretch>
        </p:blipFill>
        <p:spPr>
          <a:xfrm>
            <a:off x="1026255" y="2405062"/>
            <a:ext cx="5374545" cy="2628900"/>
          </a:xfrm>
          <a:prstGeom prst="rect">
            <a:avLst/>
          </a:prstGeom>
        </p:spPr>
      </p:pic>
    </p:spTree>
    <p:extLst>
      <p:ext uri="{BB962C8B-B14F-4D97-AF65-F5344CB8AC3E}">
        <p14:creationId xmlns:p14="http://schemas.microsoft.com/office/powerpoint/2010/main" val="39515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Evaluation </a:t>
            </a:r>
            <a:endParaRPr lang="en-US" dirty="0"/>
          </a:p>
        </p:txBody>
      </p:sp>
      <p:sp>
        <p:nvSpPr>
          <p:cNvPr id="3" name="内容占位符 2"/>
          <p:cNvSpPr>
            <a:spLocks noGrp="1"/>
          </p:cNvSpPr>
          <p:nvPr>
            <p:ph idx="1"/>
          </p:nvPr>
        </p:nvSpPr>
        <p:spPr/>
        <p:txBody>
          <a:bodyPr/>
          <a:lstStyle/>
          <a:p>
            <a:r>
              <a:rPr lang="en-US" dirty="0" smtClean="0"/>
              <a:t>Real-world applications</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26</a:t>
            </a:fld>
            <a:endParaRPr lang="zh-CN" altLang="en-US"/>
          </a:p>
        </p:txBody>
      </p:sp>
      <p:pic>
        <p:nvPicPr>
          <p:cNvPr id="7" name="图片 6"/>
          <p:cNvPicPr>
            <a:picLocks noChangeAspect="1"/>
          </p:cNvPicPr>
          <p:nvPr/>
        </p:nvPicPr>
        <p:blipFill>
          <a:blip r:embed="rId2"/>
          <a:stretch>
            <a:fillRect/>
          </a:stretch>
        </p:blipFill>
        <p:spPr>
          <a:xfrm>
            <a:off x="1515547" y="2651759"/>
            <a:ext cx="8630884" cy="2871787"/>
          </a:xfrm>
          <a:prstGeom prst="rect">
            <a:avLst/>
          </a:prstGeom>
        </p:spPr>
      </p:pic>
    </p:spTree>
    <p:extLst>
      <p:ext uri="{BB962C8B-B14F-4D97-AF65-F5344CB8AC3E}">
        <p14:creationId xmlns:p14="http://schemas.microsoft.com/office/powerpoint/2010/main" val="16753934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Evaluation </a:t>
            </a:r>
            <a:endParaRPr lang="en-US" dirty="0"/>
          </a:p>
        </p:txBody>
      </p:sp>
      <p:sp>
        <p:nvSpPr>
          <p:cNvPr id="3" name="内容占位符 2"/>
          <p:cNvSpPr>
            <a:spLocks noGrp="1"/>
          </p:cNvSpPr>
          <p:nvPr>
            <p:ph idx="1"/>
          </p:nvPr>
        </p:nvSpPr>
        <p:spPr/>
        <p:txBody>
          <a:bodyPr/>
          <a:lstStyle/>
          <a:p>
            <a:r>
              <a:rPr lang="en-US" dirty="0" smtClean="0"/>
              <a:t>Real-world applications</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27</a:t>
            </a:fld>
            <a:endParaRPr lang="zh-CN" altLang="en-US"/>
          </a:p>
        </p:txBody>
      </p:sp>
      <p:pic>
        <p:nvPicPr>
          <p:cNvPr id="5" name="图片 4"/>
          <p:cNvPicPr>
            <a:picLocks noChangeAspect="1"/>
          </p:cNvPicPr>
          <p:nvPr/>
        </p:nvPicPr>
        <p:blipFill>
          <a:blip r:embed="rId2"/>
          <a:stretch>
            <a:fillRect/>
          </a:stretch>
        </p:blipFill>
        <p:spPr>
          <a:xfrm>
            <a:off x="1201279" y="2566987"/>
            <a:ext cx="3927931" cy="2574925"/>
          </a:xfrm>
          <a:prstGeom prst="rect">
            <a:avLst/>
          </a:prstGeom>
        </p:spPr>
      </p:pic>
    </p:spTree>
    <p:extLst>
      <p:ext uri="{BB962C8B-B14F-4D97-AF65-F5344CB8AC3E}">
        <p14:creationId xmlns:p14="http://schemas.microsoft.com/office/powerpoint/2010/main" val="37449104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Related </a:t>
            </a:r>
            <a:r>
              <a:rPr lang="en-US" altLang="zh-CN" dirty="0" smtClean="0"/>
              <a:t>Work</a:t>
            </a:r>
            <a:endParaRPr lang="en-US" dirty="0"/>
          </a:p>
        </p:txBody>
      </p:sp>
      <p:sp>
        <p:nvSpPr>
          <p:cNvPr id="7" name="内容占位符 6"/>
          <p:cNvSpPr>
            <a:spLocks noGrp="1"/>
          </p:cNvSpPr>
          <p:nvPr>
            <p:ph idx="1"/>
          </p:nvPr>
        </p:nvSpPr>
        <p:spPr/>
        <p:txBody>
          <a:bodyPr/>
          <a:lstStyle/>
          <a:p>
            <a:r>
              <a:rPr lang="en-US" dirty="0" smtClean="0"/>
              <a:t>RDMA virtualization for containers: </a:t>
            </a:r>
            <a:r>
              <a:rPr lang="en-US" dirty="0" err="1" smtClean="0"/>
              <a:t>Mellanox</a:t>
            </a:r>
            <a:r>
              <a:rPr lang="en-US" dirty="0" smtClean="0"/>
              <a:t>, portability issue</a:t>
            </a:r>
          </a:p>
          <a:p>
            <a:r>
              <a:rPr lang="en-US" dirty="0" smtClean="0"/>
              <a:t>Using programming hardware: software is more flexible than hardware</a:t>
            </a:r>
          </a:p>
          <a:p>
            <a:r>
              <a:rPr lang="en-US" dirty="0" err="1" smtClean="0"/>
              <a:t>HyV</a:t>
            </a:r>
            <a:r>
              <a:rPr lang="en-US" dirty="0" smtClean="0"/>
              <a:t>: virtualization for VM, similar to </a:t>
            </a:r>
            <a:r>
              <a:rPr lang="en-US" dirty="0" err="1" smtClean="0"/>
              <a:t>FreeFlow</a:t>
            </a:r>
            <a:r>
              <a:rPr lang="en-US" dirty="0" smtClean="0"/>
              <a:t> but without data path control, not for container</a:t>
            </a:r>
          </a:p>
        </p:txBody>
      </p:sp>
      <p:sp>
        <p:nvSpPr>
          <p:cNvPr id="5" name="灯片编号占位符 4"/>
          <p:cNvSpPr>
            <a:spLocks noGrp="1"/>
          </p:cNvSpPr>
          <p:nvPr>
            <p:ph type="sldNum" sz="quarter" idx="12"/>
          </p:nvPr>
        </p:nvSpPr>
        <p:spPr/>
        <p:txBody>
          <a:bodyPr/>
          <a:lstStyle/>
          <a:p>
            <a:fld id="{E775DDF0-03BC-4DD8-ACF0-62BA6FEA5AA3}" type="slidenum">
              <a:rPr lang="zh-CN" altLang="en-US" smtClean="0"/>
              <a:t>28</a:t>
            </a:fld>
            <a:endParaRPr lang="zh-CN" altLang="en-US"/>
          </a:p>
        </p:txBody>
      </p:sp>
    </p:spTree>
    <p:extLst>
      <p:ext uri="{BB962C8B-B14F-4D97-AF65-F5344CB8AC3E}">
        <p14:creationId xmlns:p14="http://schemas.microsoft.com/office/powerpoint/2010/main" val="2890581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Summary</a:t>
            </a:r>
            <a:endParaRPr lang="en-US" dirty="0"/>
          </a:p>
        </p:txBody>
      </p:sp>
      <p:sp>
        <p:nvSpPr>
          <p:cNvPr id="7" name="内容占位符 6"/>
          <p:cNvSpPr>
            <a:spLocks noGrp="1"/>
          </p:cNvSpPr>
          <p:nvPr>
            <p:ph idx="1"/>
          </p:nvPr>
        </p:nvSpPr>
        <p:spPr/>
        <p:txBody>
          <a:bodyPr>
            <a:normAutofit/>
          </a:bodyPr>
          <a:lstStyle/>
          <a:p>
            <a:r>
              <a:rPr lang="en-US" dirty="0" smtClean="0"/>
              <a:t>Containerization and RDMA are two inevitable trend in data center</a:t>
            </a:r>
          </a:p>
          <a:p>
            <a:r>
              <a:rPr lang="en-US" dirty="0" err="1" smtClean="0"/>
              <a:t>FreeFlow</a:t>
            </a:r>
            <a:r>
              <a:rPr lang="en-US" dirty="0" smtClean="0"/>
              <a:t> use software method to combine the two technologies, achieved Isolation, Portability, Controllability and performance</a:t>
            </a:r>
          </a:p>
          <a:p>
            <a:r>
              <a:rPr lang="en-US" dirty="0" smtClean="0"/>
              <a:t>I think the controllability is </a:t>
            </a:r>
            <a:r>
              <a:rPr lang="en-US" dirty="0" smtClean="0"/>
              <a:t>useful for instrumenting RDMA, container scheduling and </a:t>
            </a:r>
            <a:r>
              <a:rPr lang="en-US" dirty="0" err="1" smtClean="0"/>
              <a:t>QoS</a:t>
            </a:r>
            <a:r>
              <a:rPr lang="en-US" dirty="0" smtClean="0"/>
              <a:t>.</a:t>
            </a:r>
          </a:p>
          <a:p>
            <a:endParaRPr lang="en-US" dirty="0" smtClean="0"/>
          </a:p>
          <a:p>
            <a:r>
              <a:rPr lang="en-US" sz="2400" dirty="0" smtClean="0"/>
              <a:t>Needs software upgrade when libraries(</a:t>
            </a:r>
            <a:r>
              <a:rPr lang="en-US" sz="2400" dirty="0" err="1" smtClean="0"/>
              <a:t>libibverbs</a:t>
            </a:r>
            <a:r>
              <a:rPr lang="en-US" sz="2400" dirty="0" smtClean="0"/>
              <a:t>, </a:t>
            </a:r>
            <a:r>
              <a:rPr lang="en-US" sz="2400" dirty="0" err="1" smtClean="0"/>
              <a:t>librdmacm</a:t>
            </a:r>
            <a:r>
              <a:rPr lang="en-US" sz="2400" dirty="0" smtClean="0"/>
              <a:t>) get updated</a:t>
            </a:r>
            <a:endParaRPr lang="en-US" sz="2400" dirty="0"/>
          </a:p>
          <a:p>
            <a:r>
              <a:rPr lang="en-US" sz="2400" dirty="0" smtClean="0"/>
              <a:t>Do not support </a:t>
            </a:r>
            <a:r>
              <a:rPr lang="en-US" sz="2400" dirty="0" err="1" smtClean="0"/>
              <a:t>GPUDirect</a:t>
            </a:r>
            <a:r>
              <a:rPr lang="en-US" sz="2400" dirty="0" smtClean="0"/>
              <a:t>…</a:t>
            </a:r>
          </a:p>
        </p:txBody>
      </p:sp>
      <p:sp>
        <p:nvSpPr>
          <p:cNvPr id="5" name="灯片编号占位符 4"/>
          <p:cNvSpPr>
            <a:spLocks noGrp="1"/>
          </p:cNvSpPr>
          <p:nvPr>
            <p:ph type="sldNum" sz="quarter" idx="12"/>
          </p:nvPr>
        </p:nvSpPr>
        <p:spPr/>
        <p:txBody>
          <a:bodyPr/>
          <a:lstStyle/>
          <a:p>
            <a:fld id="{E775DDF0-03BC-4DD8-ACF0-62BA6FEA5AA3}" type="slidenum">
              <a:rPr lang="zh-CN" altLang="en-US" smtClean="0"/>
              <a:t>29</a:t>
            </a:fld>
            <a:endParaRPr lang="zh-CN" altLang="en-US"/>
          </a:p>
        </p:txBody>
      </p:sp>
    </p:spTree>
    <p:extLst>
      <p:ext uri="{BB962C8B-B14F-4D97-AF65-F5344CB8AC3E}">
        <p14:creationId xmlns:p14="http://schemas.microsoft.com/office/powerpoint/2010/main" val="3325755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Background</a:t>
            </a:r>
            <a:endParaRPr lang="en-US" dirty="0"/>
          </a:p>
        </p:txBody>
      </p:sp>
      <p:sp>
        <p:nvSpPr>
          <p:cNvPr id="5" name="内容占位符 4"/>
          <p:cNvSpPr>
            <a:spLocks noGrp="1"/>
          </p:cNvSpPr>
          <p:nvPr>
            <p:ph sz="half" idx="1"/>
          </p:nvPr>
        </p:nvSpPr>
        <p:spPr/>
        <p:txBody>
          <a:bodyPr/>
          <a:lstStyle/>
          <a:p>
            <a:r>
              <a:rPr lang="en-US" dirty="0" smtClean="0"/>
              <a:t>Containers</a:t>
            </a:r>
          </a:p>
        </p:txBody>
      </p:sp>
      <p:sp>
        <p:nvSpPr>
          <p:cNvPr id="10" name="内容占位符 9"/>
          <p:cNvSpPr>
            <a:spLocks noGrp="1"/>
          </p:cNvSpPr>
          <p:nvPr>
            <p:ph sz="half" idx="2"/>
          </p:nvPr>
        </p:nvSpPr>
        <p:spPr/>
        <p:txBody>
          <a:bodyPr/>
          <a:lstStyle/>
          <a:p>
            <a:r>
              <a:rPr lang="en-US" dirty="0" smtClean="0"/>
              <a:t>RDMA networking</a:t>
            </a:r>
          </a:p>
          <a:p>
            <a:pPr lvl="1"/>
            <a:r>
              <a:rPr lang="en-US" dirty="0" smtClean="0"/>
              <a:t>Significantly higher throughput</a:t>
            </a:r>
          </a:p>
          <a:p>
            <a:pPr lvl="1"/>
            <a:r>
              <a:rPr lang="en-US" dirty="0" smtClean="0"/>
              <a:t>Lower latency</a:t>
            </a:r>
          </a:p>
          <a:p>
            <a:pPr lvl="1"/>
            <a:r>
              <a:rPr lang="en-US" dirty="0" smtClean="0"/>
              <a:t>Lower CPU utilization</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3</a:t>
            </a:fld>
            <a:endParaRPr lang="zh-CN" altLang="en-US"/>
          </a:p>
        </p:txBody>
      </p:sp>
      <p:pic>
        <p:nvPicPr>
          <p:cNvPr id="1026" name="Picture 2" descr="containers cloud data center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7075" y="2809275"/>
            <a:ext cx="4123850" cy="218610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6428509" y="3574473"/>
            <a:ext cx="5557416" cy="2231014"/>
          </a:xfrm>
          <a:prstGeom prst="rect">
            <a:avLst/>
          </a:prstGeom>
        </p:spPr>
      </p:pic>
    </p:spTree>
    <p:extLst>
      <p:ext uri="{BB962C8B-B14F-4D97-AF65-F5344CB8AC3E}">
        <p14:creationId xmlns:p14="http://schemas.microsoft.com/office/powerpoint/2010/main" val="3490674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14800" y="2105026"/>
            <a:ext cx="3664801" cy="2585323"/>
          </a:xfrm>
          <a:prstGeom prst="rect">
            <a:avLst/>
          </a:prstGeom>
          <a:noFill/>
        </p:spPr>
        <p:txBody>
          <a:bodyPr wrap="square" lIns="91440" tIns="45720" rIns="91440" bIns="45720">
            <a:spAutoFit/>
          </a:bodyPr>
          <a:lstStyle/>
          <a:p>
            <a:pPr algn="ctr"/>
            <a:r>
              <a:rPr lang="en-US" altLang="zh-CN" sz="5400" b="1" cap="none" spc="0" dirty="0" smtClean="0">
                <a:ln w="22225">
                  <a:solidFill>
                    <a:schemeClr val="accent2"/>
                  </a:solidFill>
                  <a:prstDash val="solid"/>
                </a:ln>
                <a:solidFill>
                  <a:schemeClr val="accent2">
                    <a:lumMod val="40000"/>
                    <a:lumOff val="60000"/>
                  </a:schemeClr>
                </a:solidFill>
                <a:effectLst/>
              </a:rPr>
              <a:t>Thanks</a:t>
            </a:r>
          </a:p>
          <a:p>
            <a:pPr algn="ctr"/>
            <a:endParaRPr lang="en-US" altLang="zh-CN" sz="5400" b="1" dirty="0">
              <a:ln w="22225">
                <a:solidFill>
                  <a:schemeClr val="accent2"/>
                </a:solidFill>
                <a:prstDash val="solid"/>
              </a:ln>
              <a:solidFill>
                <a:schemeClr val="accent2">
                  <a:lumMod val="40000"/>
                  <a:lumOff val="60000"/>
                </a:schemeClr>
              </a:solidFill>
            </a:endParaRPr>
          </a:p>
          <a:p>
            <a:pPr algn="ctr"/>
            <a:r>
              <a:rPr lang="en-US" altLang="zh-CN" sz="5400" b="1" cap="none" spc="0" dirty="0" smtClean="0">
                <a:ln w="22225">
                  <a:solidFill>
                    <a:schemeClr val="accent2"/>
                  </a:solidFill>
                  <a:prstDash val="solid"/>
                </a:ln>
                <a:solidFill>
                  <a:schemeClr val="accent2">
                    <a:lumMod val="40000"/>
                    <a:lumOff val="60000"/>
                  </a:schemeClr>
                </a:solidFill>
                <a:effectLst/>
              </a:rPr>
              <a:t>Q &amp; A</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5" name="灯片编号占位符 4"/>
          <p:cNvSpPr>
            <a:spLocks noGrp="1"/>
          </p:cNvSpPr>
          <p:nvPr>
            <p:ph type="sldNum" sz="quarter" idx="12"/>
          </p:nvPr>
        </p:nvSpPr>
        <p:spPr/>
        <p:txBody>
          <a:bodyPr/>
          <a:lstStyle/>
          <a:p>
            <a:fld id="{E775DDF0-03BC-4DD8-ACF0-62BA6FEA5AA3}" type="slidenum">
              <a:rPr lang="zh-CN" altLang="en-US" smtClean="0"/>
              <a:t>30</a:t>
            </a:fld>
            <a:endParaRPr lang="zh-CN" altLang="en-US"/>
          </a:p>
        </p:txBody>
      </p:sp>
    </p:spTree>
    <p:extLst>
      <p:ext uri="{BB962C8B-B14F-4D97-AF65-F5344CB8AC3E}">
        <p14:creationId xmlns:p14="http://schemas.microsoft.com/office/powerpoint/2010/main" val="3579134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Backup</a:t>
            </a:r>
            <a:endParaRPr lang="en-US" dirty="0"/>
          </a:p>
        </p:txBody>
      </p:sp>
      <p:sp>
        <p:nvSpPr>
          <p:cNvPr id="7" name="内容占位符 6"/>
          <p:cNvSpPr>
            <a:spLocks noGrp="1"/>
          </p:cNvSpPr>
          <p:nvPr>
            <p:ph idx="1"/>
          </p:nvPr>
        </p:nvSpPr>
        <p:spPr/>
        <p:txBody>
          <a:bodyPr/>
          <a:lstStyle/>
          <a:p>
            <a:r>
              <a:rPr lang="en-US" dirty="0" smtClean="0"/>
              <a:t>Unix socket pass through kernel, introducing several us latency</a:t>
            </a:r>
          </a:p>
          <a:p>
            <a:r>
              <a:rPr lang="en-US" dirty="0" err="1" smtClean="0"/>
              <a:t>FreeFlow</a:t>
            </a:r>
            <a:r>
              <a:rPr lang="en-US" dirty="0" smtClean="0"/>
              <a:t> </a:t>
            </a:r>
            <a:r>
              <a:rPr lang="en-US" dirty="0" err="1" smtClean="0"/>
              <a:t>fastpath</a:t>
            </a:r>
            <a:endParaRPr lang="en-US" dirty="0" smtClean="0"/>
          </a:p>
          <a:p>
            <a:pPr marL="0" indent="0">
              <a:buNone/>
            </a:pPr>
            <a:r>
              <a:rPr lang="en-US" dirty="0" smtClean="0"/>
              <a:t> </a:t>
            </a:r>
            <a:endParaRPr lang="en-US" dirty="0"/>
          </a:p>
        </p:txBody>
      </p:sp>
      <p:sp>
        <p:nvSpPr>
          <p:cNvPr id="2" name="灯片编号占位符 1"/>
          <p:cNvSpPr>
            <a:spLocks noGrp="1"/>
          </p:cNvSpPr>
          <p:nvPr>
            <p:ph type="sldNum" sz="quarter" idx="12"/>
          </p:nvPr>
        </p:nvSpPr>
        <p:spPr/>
        <p:txBody>
          <a:bodyPr/>
          <a:lstStyle/>
          <a:p>
            <a:fld id="{E775DDF0-03BC-4DD8-ACF0-62BA6FEA5AA3}" type="slidenum">
              <a:rPr lang="zh-CN" altLang="en-US" smtClean="0"/>
              <a:t>31</a:t>
            </a:fld>
            <a:endParaRPr lang="zh-CN" altLang="en-US"/>
          </a:p>
        </p:txBody>
      </p:sp>
      <p:pic>
        <p:nvPicPr>
          <p:cNvPr id="8" name="图片 7"/>
          <p:cNvPicPr>
            <a:picLocks noChangeAspect="1"/>
          </p:cNvPicPr>
          <p:nvPr/>
        </p:nvPicPr>
        <p:blipFill>
          <a:blip r:embed="rId2"/>
          <a:stretch>
            <a:fillRect/>
          </a:stretch>
        </p:blipFill>
        <p:spPr>
          <a:xfrm>
            <a:off x="1200150" y="2929177"/>
            <a:ext cx="5710237" cy="2144233"/>
          </a:xfrm>
          <a:prstGeom prst="rect">
            <a:avLst/>
          </a:prstGeom>
        </p:spPr>
      </p:pic>
    </p:spTree>
    <p:extLst>
      <p:ext uri="{BB962C8B-B14F-4D97-AF65-F5344CB8AC3E}">
        <p14:creationId xmlns:p14="http://schemas.microsoft.com/office/powerpoint/2010/main" val="2870720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Backup</a:t>
            </a:r>
            <a:endParaRPr lang="en-US" dirty="0"/>
          </a:p>
        </p:txBody>
      </p:sp>
      <p:sp>
        <p:nvSpPr>
          <p:cNvPr id="7" name="内容占位符 6"/>
          <p:cNvSpPr>
            <a:spLocks noGrp="1"/>
          </p:cNvSpPr>
          <p:nvPr>
            <p:ph idx="1"/>
          </p:nvPr>
        </p:nvSpPr>
        <p:spPr/>
        <p:txBody>
          <a:bodyPr/>
          <a:lstStyle/>
          <a:p>
            <a:r>
              <a:rPr lang="en-US" dirty="0" err="1" smtClean="0"/>
              <a:t>FreeFlow</a:t>
            </a:r>
            <a:r>
              <a:rPr lang="en-US" dirty="0" smtClean="0"/>
              <a:t> one-sided operations</a:t>
            </a:r>
          </a:p>
          <a:p>
            <a:pPr marL="0" indent="0">
              <a:buNone/>
            </a:pPr>
            <a:r>
              <a:rPr lang="en-US" dirty="0" smtClean="0"/>
              <a:t> </a:t>
            </a:r>
            <a:endParaRPr lang="en-US" dirty="0"/>
          </a:p>
        </p:txBody>
      </p:sp>
      <p:sp>
        <p:nvSpPr>
          <p:cNvPr id="2" name="灯片编号占位符 1"/>
          <p:cNvSpPr>
            <a:spLocks noGrp="1"/>
          </p:cNvSpPr>
          <p:nvPr>
            <p:ph type="sldNum" sz="quarter" idx="12"/>
          </p:nvPr>
        </p:nvSpPr>
        <p:spPr/>
        <p:txBody>
          <a:bodyPr/>
          <a:lstStyle/>
          <a:p>
            <a:fld id="{E775DDF0-03BC-4DD8-ACF0-62BA6FEA5AA3}" type="slidenum">
              <a:rPr lang="zh-CN" altLang="en-US" smtClean="0"/>
              <a:t>32</a:t>
            </a:fld>
            <a:endParaRPr lang="zh-CN" altLang="en-US"/>
          </a:p>
        </p:txBody>
      </p:sp>
      <p:pic>
        <p:nvPicPr>
          <p:cNvPr id="9" name="内容占位符 4"/>
          <p:cNvPicPr>
            <a:picLocks noChangeAspect="1"/>
          </p:cNvPicPr>
          <p:nvPr/>
        </p:nvPicPr>
        <p:blipFill>
          <a:blip r:embed="rId2"/>
          <a:stretch>
            <a:fillRect/>
          </a:stretch>
        </p:blipFill>
        <p:spPr>
          <a:xfrm>
            <a:off x="838200" y="2704593"/>
            <a:ext cx="10515600" cy="2593402"/>
          </a:xfrm>
          <a:prstGeom prst="rect">
            <a:avLst/>
          </a:prstGeom>
        </p:spPr>
      </p:pic>
    </p:spTree>
    <p:extLst>
      <p:ext uri="{BB962C8B-B14F-4D97-AF65-F5344CB8AC3E}">
        <p14:creationId xmlns:p14="http://schemas.microsoft.com/office/powerpoint/2010/main" val="3686932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sz="half" idx="1"/>
            <p:extLst/>
          </p:nvPr>
        </p:nvGraphicFramePr>
        <p:xfrm>
          <a:off x="5622698" y="1244300"/>
          <a:ext cx="4761413" cy="2624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7" name="直接连接符 36"/>
          <p:cNvCxnSpPr/>
          <p:nvPr/>
        </p:nvCxnSpPr>
        <p:spPr>
          <a:xfrm>
            <a:off x="4544375" y="1787374"/>
            <a:ext cx="7448784" cy="37465"/>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右弧形箭头 38"/>
          <p:cNvSpPr/>
          <p:nvPr/>
        </p:nvSpPr>
        <p:spPr>
          <a:xfrm flipH="1" flipV="1">
            <a:off x="5812808" y="1424719"/>
            <a:ext cx="444890" cy="82056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a:xfrm>
            <a:off x="555007" y="96081"/>
            <a:ext cx="10515600" cy="1325563"/>
          </a:xfrm>
        </p:spPr>
        <p:txBody>
          <a:bodyPr/>
          <a:lstStyle/>
          <a:p>
            <a:r>
              <a:rPr lang="en-US" altLang="zh-CN" dirty="0" smtClean="0"/>
              <a:t>Introduction to RDMA</a:t>
            </a:r>
            <a:endParaRPr lang="zh-CN" altLang="en-US" dirty="0"/>
          </a:p>
        </p:txBody>
      </p:sp>
      <p:sp>
        <p:nvSpPr>
          <p:cNvPr id="4" name="内容占位符 3"/>
          <p:cNvSpPr>
            <a:spLocks noGrp="1"/>
          </p:cNvSpPr>
          <p:nvPr>
            <p:ph sz="half" idx="2"/>
          </p:nvPr>
        </p:nvSpPr>
        <p:spPr>
          <a:xfrm>
            <a:off x="395685" y="1381498"/>
            <a:ext cx="3958631" cy="2128485"/>
          </a:xfrm>
        </p:spPr>
        <p:txBody>
          <a:bodyPr>
            <a:normAutofit/>
          </a:bodyPr>
          <a:lstStyle/>
          <a:p>
            <a:r>
              <a:rPr lang="en-US" altLang="zh-CN" dirty="0" smtClean="0"/>
              <a:t>Why RDMA	</a:t>
            </a:r>
          </a:p>
          <a:p>
            <a:pPr lvl="1"/>
            <a:r>
              <a:rPr lang="en-US" altLang="zh-CN" dirty="0" smtClean="0"/>
              <a:t>&lt;10us latency per hop</a:t>
            </a:r>
          </a:p>
          <a:p>
            <a:pPr lvl="1"/>
            <a:r>
              <a:rPr lang="en-US" altLang="zh-CN" dirty="0" smtClean="0"/>
              <a:t>~92Gbps throughput</a:t>
            </a:r>
          </a:p>
          <a:p>
            <a:pPr lvl="1"/>
            <a:r>
              <a:rPr lang="en-US" altLang="zh-CN" dirty="0" smtClean="0"/>
              <a:t>&lt;10% CPU Utilization at 100Gbps</a:t>
            </a:r>
          </a:p>
        </p:txBody>
      </p:sp>
      <p:cxnSp>
        <p:nvCxnSpPr>
          <p:cNvPr id="7" name="直接连接符 6"/>
          <p:cNvCxnSpPr/>
          <p:nvPr/>
        </p:nvCxnSpPr>
        <p:spPr>
          <a:xfrm>
            <a:off x="8230348" y="1144106"/>
            <a:ext cx="0" cy="2859586"/>
          </a:xfrm>
          <a:prstGeom prst="line">
            <a:avLst/>
          </a:prstGeom>
        </p:spPr>
        <p:style>
          <a:lnRef idx="3">
            <a:schemeClr val="accent2"/>
          </a:lnRef>
          <a:fillRef idx="0">
            <a:schemeClr val="accent2"/>
          </a:fillRef>
          <a:effectRef idx="2">
            <a:schemeClr val="accent2"/>
          </a:effectRef>
          <a:fontRef idx="minor">
            <a:schemeClr val="tx1"/>
          </a:fontRef>
        </p:style>
      </p:cxnSp>
      <p:sp>
        <p:nvSpPr>
          <p:cNvPr id="14" name="文本框 13"/>
          <p:cNvSpPr txBox="1"/>
          <p:nvPr/>
        </p:nvSpPr>
        <p:spPr>
          <a:xfrm>
            <a:off x="5177858" y="3022414"/>
            <a:ext cx="1269899" cy="369332"/>
          </a:xfrm>
          <a:prstGeom prst="rect">
            <a:avLst/>
          </a:prstGeom>
          <a:noFill/>
        </p:spPr>
        <p:txBody>
          <a:bodyPr wrap="none" rtlCol="0">
            <a:spAutoFit/>
          </a:bodyPr>
          <a:lstStyle/>
          <a:p>
            <a:r>
              <a:rPr lang="en-US" altLang="zh-CN" dirty="0" smtClean="0"/>
              <a:t>DMA Copy</a:t>
            </a:r>
            <a:endParaRPr lang="zh-CN" altLang="en-US" dirty="0"/>
          </a:p>
        </p:txBody>
      </p:sp>
      <p:sp>
        <p:nvSpPr>
          <p:cNvPr id="17" name="文本框 16"/>
          <p:cNvSpPr txBox="1"/>
          <p:nvPr/>
        </p:nvSpPr>
        <p:spPr>
          <a:xfrm>
            <a:off x="5290438" y="1618239"/>
            <a:ext cx="1186543" cy="369332"/>
          </a:xfrm>
          <a:prstGeom prst="rect">
            <a:avLst/>
          </a:prstGeom>
          <a:noFill/>
        </p:spPr>
        <p:txBody>
          <a:bodyPr wrap="none" rtlCol="0">
            <a:spAutoFit/>
          </a:bodyPr>
          <a:lstStyle/>
          <a:p>
            <a:r>
              <a:rPr lang="en-US" altLang="zh-CN" dirty="0" smtClean="0"/>
              <a:t>CPU Copy</a:t>
            </a:r>
            <a:endParaRPr lang="zh-CN" altLang="en-US" dirty="0"/>
          </a:p>
        </p:txBody>
      </p:sp>
      <p:sp>
        <p:nvSpPr>
          <p:cNvPr id="18" name="矩形 17"/>
          <p:cNvSpPr/>
          <p:nvPr/>
        </p:nvSpPr>
        <p:spPr>
          <a:xfrm rot="20909436">
            <a:off x="6444456" y="1652118"/>
            <a:ext cx="1747460" cy="365761"/>
          </a:xfrm>
          <a:prstGeom prst="rect">
            <a:avLst/>
          </a:prstGeom>
          <a:noFill/>
        </p:spPr>
        <p:txBody>
          <a:bodyPr wrap="square" lIns="91440" tIns="45720" rIns="91440" bIns="45720">
            <a:spAutoFit/>
          </a:bodyPr>
          <a:lstStyle/>
          <a:p>
            <a:pPr algn="ctr"/>
            <a:r>
              <a:rPr lang="en-US" altLang="zh-CN" b="1" cap="none" spc="0" dirty="0" smtClean="0">
                <a:ln w="12700" cmpd="sng">
                  <a:solidFill>
                    <a:schemeClr val="accent4"/>
                  </a:solidFill>
                  <a:prstDash val="solid"/>
                </a:ln>
                <a:solidFill>
                  <a:srgbClr val="FF0000"/>
                </a:solidFill>
                <a:effectLst/>
              </a:rPr>
              <a:t>System call</a:t>
            </a:r>
            <a:endParaRPr lang="zh-CN" altLang="en-US" b="1" cap="none" spc="0" dirty="0">
              <a:ln w="12700" cmpd="sng">
                <a:solidFill>
                  <a:schemeClr val="accent4"/>
                </a:solidFill>
                <a:prstDash val="solid"/>
              </a:ln>
              <a:solidFill>
                <a:srgbClr val="FF0000"/>
              </a:solidFill>
              <a:effectLst/>
            </a:endParaRPr>
          </a:p>
        </p:txBody>
      </p:sp>
      <p:sp>
        <p:nvSpPr>
          <p:cNvPr id="34" name="圆角矩形 33"/>
          <p:cNvSpPr/>
          <p:nvPr/>
        </p:nvSpPr>
        <p:spPr>
          <a:xfrm>
            <a:off x="10498434" y="1244300"/>
            <a:ext cx="1460295" cy="62538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文本框 34"/>
          <p:cNvSpPr txBox="1"/>
          <p:nvPr/>
        </p:nvSpPr>
        <p:spPr>
          <a:xfrm>
            <a:off x="10803565" y="1329502"/>
            <a:ext cx="843501" cy="400110"/>
          </a:xfrm>
          <a:prstGeom prst="rect">
            <a:avLst/>
          </a:prstGeom>
          <a:noFill/>
        </p:spPr>
        <p:txBody>
          <a:bodyPr wrap="none" rtlCol="0">
            <a:spAutoFit/>
          </a:bodyPr>
          <a:lstStyle/>
          <a:p>
            <a:r>
              <a:rPr lang="en-US" altLang="zh-CN" sz="2000" dirty="0" smtClean="0"/>
              <a:t>Driver</a:t>
            </a:r>
            <a:endParaRPr lang="zh-CN" altLang="en-US" sz="2000" dirty="0"/>
          </a:p>
        </p:txBody>
      </p:sp>
      <p:sp>
        <p:nvSpPr>
          <p:cNvPr id="40" name="左箭头 39"/>
          <p:cNvSpPr/>
          <p:nvPr/>
        </p:nvSpPr>
        <p:spPr>
          <a:xfrm>
            <a:off x="9912759" y="1360633"/>
            <a:ext cx="955766" cy="330927"/>
          </a:xfrm>
          <a:prstGeom prst="leftArrow">
            <a:avLst>
              <a:gd name="adj1" fmla="val 50000"/>
              <a:gd name="adj2" fmla="val 76316"/>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9828765" y="985455"/>
            <a:ext cx="1225015" cy="369332"/>
          </a:xfrm>
          <a:prstGeom prst="rect">
            <a:avLst/>
          </a:prstGeom>
          <a:noFill/>
        </p:spPr>
        <p:txBody>
          <a:bodyPr wrap="none" rtlCol="0">
            <a:spAutoFit/>
          </a:bodyPr>
          <a:lstStyle/>
          <a:p>
            <a:r>
              <a:rPr lang="en-US" altLang="zh-CN" dirty="0" smtClean="0"/>
              <a:t>Zero Copy</a:t>
            </a:r>
            <a:endParaRPr lang="zh-CN" altLang="en-US" dirty="0"/>
          </a:p>
        </p:txBody>
      </p:sp>
      <p:sp>
        <p:nvSpPr>
          <p:cNvPr id="42" name="文本框 41"/>
          <p:cNvSpPr txBox="1"/>
          <p:nvPr/>
        </p:nvSpPr>
        <p:spPr>
          <a:xfrm>
            <a:off x="4544375" y="1237623"/>
            <a:ext cx="1258678" cy="369332"/>
          </a:xfrm>
          <a:prstGeom prst="rect">
            <a:avLst/>
          </a:prstGeom>
          <a:noFill/>
        </p:spPr>
        <p:txBody>
          <a:bodyPr wrap="none" rtlCol="0">
            <a:spAutoFit/>
          </a:bodyPr>
          <a:lstStyle/>
          <a:p>
            <a:r>
              <a:rPr lang="en-US" altLang="zh-CN" dirty="0" smtClean="0"/>
              <a:t>User space</a:t>
            </a:r>
            <a:endParaRPr lang="zh-CN" altLang="en-US" dirty="0"/>
          </a:p>
        </p:txBody>
      </p:sp>
      <p:sp>
        <p:nvSpPr>
          <p:cNvPr id="43" name="文本框 42"/>
          <p:cNvSpPr txBox="1"/>
          <p:nvPr/>
        </p:nvSpPr>
        <p:spPr>
          <a:xfrm>
            <a:off x="4494384" y="1959540"/>
            <a:ext cx="1435008" cy="369332"/>
          </a:xfrm>
          <a:prstGeom prst="rect">
            <a:avLst/>
          </a:prstGeom>
          <a:noFill/>
        </p:spPr>
        <p:txBody>
          <a:bodyPr wrap="none" rtlCol="0">
            <a:spAutoFit/>
          </a:bodyPr>
          <a:lstStyle/>
          <a:p>
            <a:r>
              <a:rPr lang="en-US" altLang="zh-CN" dirty="0" smtClean="0"/>
              <a:t>Kernel space</a:t>
            </a:r>
            <a:endParaRPr lang="zh-CN" altLang="en-US" dirty="0"/>
          </a:p>
        </p:txBody>
      </p:sp>
      <p:sp>
        <p:nvSpPr>
          <p:cNvPr id="44" name="右弧形箭头 43"/>
          <p:cNvSpPr/>
          <p:nvPr/>
        </p:nvSpPr>
        <p:spPr>
          <a:xfrm flipH="1" flipV="1">
            <a:off x="5812808" y="2796800"/>
            <a:ext cx="444890" cy="82056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直角上箭头 45"/>
          <p:cNvSpPr/>
          <p:nvPr/>
        </p:nvSpPr>
        <p:spPr>
          <a:xfrm>
            <a:off x="10291174" y="1876360"/>
            <a:ext cx="1171259" cy="1104804"/>
          </a:xfrm>
          <a:prstGeom prst="bentUpArrow">
            <a:avLst>
              <a:gd name="adj1" fmla="val 15541"/>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0600836" y="2371776"/>
            <a:ext cx="1269899" cy="369332"/>
          </a:xfrm>
          <a:prstGeom prst="rect">
            <a:avLst/>
          </a:prstGeom>
          <a:noFill/>
        </p:spPr>
        <p:txBody>
          <a:bodyPr wrap="none" rtlCol="0">
            <a:spAutoFit/>
          </a:bodyPr>
          <a:lstStyle/>
          <a:p>
            <a:r>
              <a:rPr lang="en-US" altLang="zh-CN" dirty="0" smtClean="0"/>
              <a:t>DMA Copy</a:t>
            </a:r>
            <a:endParaRPr lang="zh-CN" altLang="en-US" dirty="0"/>
          </a:p>
        </p:txBody>
      </p:sp>
      <p:sp>
        <p:nvSpPr>
          <p:cNvPr id="48" name="内容占位符 3"/>
          <p:cNvSpPr txBox="1">
            <a:spLocks/>
          </p:cNvSpPr>
          <p:nvPr/>
        </p:nvSpPr>
        <p:spPr>
          <a:xfrm>
            <a:off x="360242" y="4415190"/>
            <a:ext cx="6535858" cy="2128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
        <p:nvSpPr>
          <p:cNvPr id="21" name="右弧形箭头 20"/>
          <p:cNvSpPr/>
          <p:nvPr/>
        </p:nvSpPr>
        <p:spPr>
          <a:xfrm flipH="1" flipV="1">
            <a:off x="5812808" y="2089046"/>
            <a:ext cx="444890" cy="82056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文本框 21"/>
          <p:cNvSpPr txBox="1"/>
          <p:nvPr/>
        </p:nvSpPr>
        <p:spPr>
          <a:xfrm>
            <a:off x="5277794" y="2395373"/>
            <a:ext cx="1186543" cy="369332"/>
          </a:xfrm>
          <a:prstGeom prst="rect">
            <a:avLst/>
          </a:prstGeom>
          <a:noFill/>
        </p:spPr>
        <p:txBody>
          <a:bodyPr wrap="none" rtlCol="0">
            <a:spAutoFit/>
          </a:bodyPr>
          <a:lstStyle/>
          <a:p>
            <a:r>
              <a:rPr lang="en-US" altLang="zh-CN" dirty="0" smtClean="0"/>
              <a:t>CPU Copy</a:t>
            </a:r>
            <a:endParaRPr lang="zh-CN" altLang="en-US" dirty="0"/>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709" y="4003456"/>
            <a:ext cx="11601450" cy="2724150"/>
          </a:xfrm>
          <a:prstGeom prst="rect">
            <a:avLst/>
          </a:prstGeom>
        </p:spPr>
      </p:pic>
      <p:sp>
        <p:nvSpPr>
          <p:cNvPr id="9" name="灯片编号占位符 8"/>
          <p:cNvSpPr>
            <a:spLocks noGrp="1"/>
          </p:cNvSpPr>
          <p:nvPr>
            <p:ph type="sldNum" sz="quarter" idx="12"/>
          </p:nvPr>
        </p:nvSpPr>
        <p:spPr/>
        <p:txBody>
          <a:bodyPr/>
          <a:lstStyle/>
          <a:p>
            <a:fld id="{E775DDF0-03BC-4DD8-ACF0-62BA6FEA5AA3}" type="slidenum">
              <a:rPr lang="zh-CN" altLang="en-US" smtClean="0"/>
              <a:t>33</a:t>
            </a:fld>
            <a:endParaRPr lang="zh-CN" altLang="en-US"/>
          </a:p>
        </p:txBody>
      </p:sp>
    </p:spTree>
    <p:extLst>
      <p:ext uri="{BB962C8B-B14F-4D97-AF65-F5344CB8AC3E}">
        <p14:creationId xmlns:p14="http://schemas.microsoft.com/office/powerpoint/2010/main" val="180585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Background</a:t>
            </a:r>
            <a:endParaRPr lang="en-US" dirty="0"/>
          </a:p>
        </p:txBody>
      </p:sp>
      <p:sp>
        <p:nvSpPr>
          <p:cNvPr id="5" name="内容占位符 4"/>
          <p:cNvSpPr>
            <a:spLocks noGrp="1"/>
          </p:cNvSpPr>
          <p:nvPr>
            <p:ph sz="half" idx="1"/>
          </p:nvPr>
        </p:nvSpPr>
        <p:spPr/>
        <p:txBody>
          <a:bodyPr/>
          <a:lstStyle/>
          <a:p>
            <a:r>
              <a:rPr lang="en-US" dirty="0" smtClean="0"/>
              <a:t>Containers</a:t>
            </a:r>
          </a:p>
        </p:txBody>
      </p:sp>
      <p:sp>
        <p:nvSpPr>
          <p:cNvPr id="10" name="内容占位符 9"/>
          <p:cNvSpPr>
            <a:spLocks noGrp="1"/>
          </p:cNvSpPr>
          <p:nvPr>
            <p:ph sz="half" idx="2"/>
          </p:nvPr>
        </p:nvSpPr>
        <p:spPr/>
        <p:txBody>
          <a:bodyPr/>
          <a:lstStyle/>
          <a:p>
            <a:r>
              <a:rPr lang="en-US" dirty="0" smtClean="0"/>
              <a:t>RDMA networking</a:t>
            </a:r>
          </a:p>
          <a:p>
            <a:pPr lvl="1"/>
            <a:r>
              <a:rPr lang="en-US" dirty="0" smtClean="0"/>
              <a:t>Significantly higher throughput</a:t>
            </a:r>
          </a:p>
          <a:p>
            <a:pPr lvl="1"/>
            <a:r>
              <a:rPr lang="en-US" dirty="0" smtClean="0"/>
              <a:t>Lower latency</a:t>
            </a:r>
          </a:p>
          <a:p>
            <a:pPr lvl="1"/>
            <a:r>
              <a:rPr lang="en-US" dirty="0" smtClean="0"/>
              <a:t>Lower CPU utilization</a:t>
            </a:r>
            <a:endParaRPr lang="en-US" dirty="0"/>
          </a:p>
        </p:txBody>
      </p:sp>
      <p:sp>
        <p:nvSpPr>
          <p:cNvPr id="4" name="灯片编号占位符 3"/>
          <p:cNvSpPr>
            <a:spLocks noGrp="1"/>
          </p:cNvSpPr>
          <p:nvPr>
            <p:ph type="sldNum" sz="quarter" idx="12"/>
          </p:nvPr>
        </p:nvSpPr>
        <p:spPr/>
        <p:txBody>
          <a:bodyPr/>
          <a:lstStyle/>
          <a:p>
            <a:fld id="{E775DDF0-03BC-4DD8-ACF0-62BA6FEA5AA3}" type="slidenum">
              <a:rPr lang="zh-CN" altLang="en-US" smtClean="0"/>
              <a:t>4</a:t>
            </a:fld>
            <a:endParaRPr lang="zh-CN" altLang="en-US"/>
          </a:p>
        </p:txBody>
      </p:sp>
      <p:pic>
        <p:nvPicPr>
          <p:cNvPr id="3" name="图片 2"/>
          <p:cNvPicPr>
            <a:picLocks noChangeAspect="1"/>
          </p:cNvPicPr>
          <p:nvPr/>
        </p:nvPicPr>
        <p:blipFill>
          <a:blip r:embed="rId3"/>
          <a:stretch>
            <a:fillRect/>
          </a:stretch>
        </p:blipFill>
        <p:spPr>
          <a:xfrm>
            <a:off x="6428509" y="3574473"/>
            <a:ext cx="5557416" cy="2231014"/>
          </a:xfrm>
          <a:prstGeom prst="rect">
            <a:avLst/>
          </a:prstGeom>
        </p:spPr>
      </p:pic>
      <p:pic>
        <p:nvPicPr>
          <p:cNvPr id="6" name="Picture 2" descr="tensorflow worker container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31" y="2387624"/>
            <a:ext cx="6216673" cy="39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21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53325"/>
            <a:ext cx="10515600" cy="1325563"/>
          </a:xfrm>
        </p:spPr>
        <p:txBody>
          <a:bodyPr/>
          <a:lstStyle/>
          <a:p>
            <a:r>
              <a:rPr lang="en-US" dirty="0" smtClean="0"/>
              <a:t>Container networking</a:t>
            </a:r>
            <a:endParaRPr lang="en-US" dirty="0"/>
          </a:p>
        </p:txBody>
      </p:sp>
      <p:sp>
        <p:nvSpPr>
          <p:cNvPr id="3" name="内容占位符 2"/>
          <p:cNvSpPr>
            <a:spLocks noGrp="1"/>
          </p:cNvSpPr>
          <p:nvPr>
            <p:ph sz="half" idx="1"/>
          </p:nvPr>
        </p:nvSpPr>
        <p:spPr>
          <a:xfrm>
            <a:off x="838200" y="1378888"/>
            <a:ext cx="5181600" cy="4798075"/>
          </a:xfrm>
        </p:spPr>
        <p:txBody>
          <a:bodyPr/>
          <a:lstStyle/>
          <a:p>
            <a:pPr marL="0" indent="0">
              <a:buNone/>
            </a:pPr>
            <a:r>
              <a:rPr lang="en-US" dirty="0" smtClean="0"/>
              <a:t>Host mode</a:t>
            </a:r>
          </a:p>
          <a:p>
            <a:r>
              <a:rPr lang="en-US" sz="2400" dirty="0" smtClean="0"/>
              <a:t>Shared network </a:t>
            </a:r>
            <a:r>
              <a:rPr lang="en-US" sz="2400" dirty="0" smtClean="0"/>
              <a:t>namespace</a:t>
            </a:r>
          </a:p>
          <a:p>
            <a:r>
              <a:rPr lang="en-US" sz="2400" dirty="0" smtClean="0"/>
              <a:t>Use host’s IP and port</a:t>
            </a:r>
          </a:p>
          <a:p>
            <a:r>
              <a:rPr lang="en-US" sz="2400" dirty="0" smtClean="0"/>
              <a:t>Poor isolation and portability</a:t>
            </a:r>
            <a:endParaRPr lang="en-US" sz="2400" dirty="0"/>
          </a:p>
        </p:txBody>
      </p:sp>
      <p:sp>
        <p:nvSpPr>
          <p:cNvPr id="4" name="内容占位符 3"/>
          <p:cNvSpPr>
            <a:spLocks noGrp="1"/>
          </p:cNvSpPr>
          <p:nvPr>
            <p:ph sz="half" idx="2"/>
          </p:nvPr>
        </p:nvSpPr>
        <p:spPr>
          <a:xfrm>
            <a:off x="6172199" y="1378888"/>
            <a:ext cx="5181600" cy="4708381"/>
          </a:xfrm>
        </p:spPr>
        <p:txBody>
          <a:bodyPr/>
          <a:lstStyle/>
          <a:p>
            <a:pPr marL="0" indent="0">
              <a:buNone/>
            </a:pPr>
            <a:r>
              <a:rPr lang="en-US" dirty="0" smtClean="0"/>
              <a:t>Virtual mode (bridge / overlay)</a:t>
            </a:r>
          </a:p>
          <a:p>
            <a:r>
              <a:rPr lang="en-US" sz="2400" dirty="0" smtClean="0"/>
              <a:t>Isolated network namespace</a:t>
            </a:r>
          </a:p>
          <a:p>
            <a:r>
              <a:rPr lang="en-US" sz="2400" dirty="0" smtClean="0"/>
              <a:t>Portability</a:t>
            </a:r>
          </a:p>
          <a:p>
            <a:r>
              <a:rPr lang="en-US" sz="2400" dirty="0" smtClean="0"/>
              <a:t>Controllability both on control plane and data plane</a:t>
            </a:r>
          </a:p>
          <a:p>
            <a:endParaRPr lang="en-US" sz="2400" dirty="0" smtClean="0"/>
          </a:p>
        </p:txBody>
      </p:sp>
      <p:sp>
        <p:nvSpPr>
          <p:cNvPr id="5" name="灯片编号占位符 4"/>
          <p:cNvSpPr>
            <a:spLocks noGrp="1"/>
          </p:cNvSpPr>
          <p:nvPr>
            <p:ph type="sldNum" sz="quarter" idx="12"/>
          </p:nvPr>
        </p:nvSpPr>
        <p:spPr/>
        <p:txBody>
          <a:bodyPr/>
          <a:lstStyle/>
          <a:p>
            <a:fld id="{E775DDF0-03BC-4DD8-ACF0-62BA6FEA5AA3}" type="slidenum">
              <a:rPr lang="zh-CN" altLang="en-US" smtClean="0"/>
              <a:t>5</a:t>
            </a:fld>
            <a:endParaRPr lang="zh-CN" altLang="en-US"/>
          </a:p>
        </p:txBody>
      </p:sp>
      <p:pic>
        <p:nvPicPr>
          <p:cNvPr id="1026" name="Picture 2" descr="docker overlay network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464" y="3623616"/>
            <a:ext cx="4577071" cy="30978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ker host mode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781" y="3633392"/>
            <a:ext cx="3720320" cy="272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57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Background</a:t>
            </a:r>
            <a:endParaRPr lang="en-US" dirty="0"/>
          </a:p>
        </p:txBody>
      </p:sp>
      <p:sp>
        <p:nvSpPr>
          <p:cNvPr id="7" name="内容占位符 6"/>
          <p:cNvSpPr>
            <a:spLocks noGrp="1"/>
          </p:cNvSpPr>
          <p:nvPr>
            <p:ph idx="1"/>
          </p:nvPr>
        </p:nvSpPr>
        <p:spPr/>
        <p:txBody>
          <a:bodyPr/>
          <a:lstStyle/>
          <a:p>
            <a:r>
              <a:rPr lang="en-US" dirty="0" smtClean="0"/>
              <a:t>Container -&gt; lower management cost + higher resource efficiency</a:t>
            </a:r>
          </a:p>
          <a:p>
            <a:r>
              <a:rPr lang="en-US" dirty="0" smtClean="0"/>
              <a:t>RDMA -&gt; better performance</a:t>
            </a:r>
          </a:p>
          <a:p>
            <a:pPr marL="0" indent="0">
              <a:buNone/>
            </a:pPr>
            <a:r>
              <a:rPr lang="en-US" dirty="0" smtClean="0"/>
              <a:t>Can we achieve these advantages at the same time?</a:t>
            </a:r>
          </a:p>
          <a:p>
            <a:pPr marL="0" indent="0">
              <a:buNone/>
            </a:pPr>
            <a:endParaRPr lang="en-US" dirty="0" smtClean="0"/>
          </a:p>
        </p:txBody>
      </p:sp>
      <p:sp>
        <p:nvSpPr>
          <p:cNvPr id="5" name="灯片编号占位符 4"/>
          <p:cNvSpPr>
            <a:spLocks noGrp="1"/>
          </p:cNvSpPr>
          <p:nvPr>
            <p:ph type="sldNum" sz="quarter" idx="12"/>
          </p:nvPr>
        </p:nvSpPr>
        <p:spPr/>
        <p:txBody>
          <a:bodyPr/>
          <a:lstStyle/>
          <a:p>
            <a:fld id="{E775DDF0-03BC-4DD8-ACF0-62BA6FEA5AA3}" type="slidenum">
              <a:rPr lang="zh-CN" altLang="en-US" smtClean="0"/>
              <a:t>6</a:t>
            </a:fld>
            <a:endParaRPr lang="zh-CN" altLang="en-US"/>
          </a:p>
        </p:txBody>
      </p:sp>
    </p:spTree>
    <p:extLst>
      <p:ext uri="{BB962C8B-B14F-4D97-AF65-F5344CB8AC3E}">
        <p14:creationId xmlns:p14="http://schemas.microsoft.com/office/powerpoint/2010/main" val="2914235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Background</a:t>
            </a:r>
            <a:endParaRPr lang="en-US" dirty="0"/>
          </a:p>
        </p:txBody>
      </p:sp>
      <p:sp>
        <p:nvSpPr>
          <p:cNvPr id="7" name="内容占位符 6"/>
          <p:cNvSpPr>
            <a:spLocks noGrp="1"/>
          </p:cNvSpPr>
          <p:nvPr>
            <p:ph idx="1"/>
          </p:nvPr>
        </p:nvSpPr>
        <p:spPr/>
        <p:txBody>
          <a:bodyPr/>
          <a:lstStyle/>
          <a:p>
            <a:r>
              <a:rPr lang="en-US" dirty="0" smtClean="0"/>
              <a:t>Container -&gt; lower management cost + higher resource efficiency</a:t>
            </a:r>
          </a:p>
          <a:p>
            <a:r>
              <a:rPr lang="en-US" dirty="0" smtClean="0"/>
              <a:t>RDMA -&gt; better performance</a:t>
            </a:r>
          </a:p>
          <a:p>
            <a:pPr marL="0" indent="0">
              <a:buNone/>
            </a:pPr>
            <a:r>
              <a:rPr lang="en-US" dirty="0" smtClean="0"/>
              <a:t>Can we achieve these advantages at the same time?</a:t>
            </a:r>
          </a:p>
          <a:p>
            <a:pPr marL="0" indent="0">
              <a:buNone/>
            </a:pPr>
            <a:r>
              <a:rPr lang="en-US" dirty="0" smtClean="0"/>
              <a:t>Run application in container with host mode to use RDMA?</a:t>
            </a:r>
          </a:p>
          <a:p>
            <a:pPr marL="0" indent="0">
              <a:buNone/>
            </a:pPr>
            <a:endParaRPr lang="en-US" dirty="0" smtClean="0"/>
          </a:p>
        </p:txBody>
      </p:sp>
      <p:sp>
        <p:nvSpPr>
          <p:cNvPr id="5" name="灯片编号占位符 4"/>
          <p:cNvSpPr>
            <a:spLocks noGrp="1"/>
          </p:cNvSpPr>
          <p:nvPr>
            <p:ph type="sldNum" sz="quarter" idx="12"/>
          </p:nvPr>
        </p:nvSpPr>
        <p:spPr/>
        <p:txBody>
          <a:bodyPr/>
          <a:lstStyle/>
          <a:p>
            <a:fld id="{E775DDF0-03BC-4DD8-ACF0-62BA6FEA5AA3}" type="slidenum">
              <a:rPr lang="zh-CN" altLang="en-US" smtClean="0"/>
              <a:t>7</a:t>
            </a:fld>
            <a:endParaRPr lang="zh-CN" altLang="en-US"/>
          </a:p>
        </p:txBody>
      </p:sp>
      <p:pic>
        <p:nvPicPr>
          <p:cNvPr id="2052" name="Picture 4" descr="bridge-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055" y="3898673"/>
            <a:ext cx="4005263" cy="266794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6498215" y="3784622"/>
            <a:ext cx="3595687" cy="2896048"/>
          </a:xfrm>
          <a:prstGeom prst="rect">
            <a:avLst/>
          </a:prstGeom>
        </p:spPr>
      </p:pic>
    </p:spTree>
    <p:extLst>
      <p:ext uri="{BB962C8B-B14F-4D97-AF65-F5344CB8AC3E}">
        <p14:creationId xmlns:p14="http://schemas.microsoft.com/office/powerpoint/2010/main" val="1087997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Background</a:t>
            </a:r>
            <a:endParaRPr lang="en-US" dirty="0"/>
          </a:p>
        </p:txBody>
      </p:sp>
      <p:sp>
        <p:nvSpPr>
          <p:cNvPr id="7" name="内容占位符 6"/>
          <p:cNvSpPr>
            <a:spLocks noGrp="1"/>
          </p:cNvSpPr>
          <p:nvPr>
            <p:ph idx="1"/>
          </p:nvPr>
        </p:nvSpPr>
        <p:spPr/>
        <p:txBody>
          <a:bodyPr/>
          <a:lstStyle/>
          <a:p>
            <a:pPr marL="0" indent="0">
              <a:buNone/>
            </a:pPr>
            <a:r>
              <a:rPr lang="en-US" dirty="0" smtClean="0"/>
              <a:t>3 properties that containerized cloud need in networking</a:t>
            </a:r>
          </a:p>
          <a:p>
            <a:r>
              <a:rPr lang="en-US" dirty="0" smtClean="0"/>
              <a:t>Isolation – dedicated network namespace</a:t>
            </a:r>
          </a:p>
          <a:p>
            <a:r>
              <a:rPr lang="en-US" dirty="0" smtClean="0"/>
              <a:t>Portability – be able to migrate to other host</a:t>
            </a:r>
          </a:p>
          <a:p>
            <a:r>
              <a:rPr lang="en-US" dirty="0" smtClean="0"/>
              <a:t>Controllability – both on control plane(routing, ACL) and data plane(</a:t>
            </a:r>
            <a:r>
              <a:rPr lang="en-US" dirty="0" err="1" smtClean="0"/>
              <a:t>QoS</a:t>
            </a:r>
            <a:r>
              <a:rPr lang="en-US" dirty="0" smtClean="0"/>
              <a:t>, e.g. rate limit and metering)</a:t>
            </a:r>
          </a:p>
        </p:txBody>
      </p:sp>
      <p:sp>
        <p:nvSpPr>
          <p:cNvPr id="5" name="灯片编号占位符 4"/>
          <p:cNvSpPr>
            <a:spLocks noGrp="1"/>
          </p:cNvSpPr>
          <p:nvPr>
            <p:ph type="sldNum" sz="quarter" idx="12"/>
          </p:nvPr>
        </p:nvSpPr>
        <p:spPr/>
        <p:txBody>
          <a:bodyPr/>
          <a:lstStyle/>
          <a:p>
            <a:fld id="{E775DDF0-03BC-4DD8-ACF0-62BA6FEA5AA3}" type="slidenum">
              <a:rPr lang="zh-CN" altLang="en-US" smtClean="0"/>
              <a:t>8</a:t>
            </a:fld>
            <a:endParaRPr lang="zh-CN" altLang="en-US"/>
          </a:p>
        </p:txBody>
      </p:sp>
    </p:spTree>
    <p:extLst>
      <p:ext uri="{BB962C8B-B14F-4D97-AF65-F5344CB8AC3E}">
        <p14:creationId xmlns:p14="http://schemas.microsoft.com/office/powerpoint/2010/main" val="1322116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8200" y="1298"/>
            <a:ext cx="10515600" cy="1325563"/>
          </a:xfrm>
        </p:spPr>
        <p:txBody>
          <a:bodyPr/>
          <a:lstStyle/>
          <a:p>
            <a:r>
              <a:rPr lang="en-US" dirty="0" smtClean="0"/>
              <a:t>Background</a:t>
            </a:r>
            <a:endParaRPr lang="en-US" dirty="0"/>
          </a:p>
        </p:txBody>
      </p:sp>
      <p:sp>
        <p:nvSpPr>
          <p:cNvPr id="7" name="内容占位符 6"/>
          <p:cNvSpPr>
            <a:spLocks noGrp="1"/>
          </p:cNvSpPr>
          <p:nvPr>
            <p:ph idx="1"/>
          </p:nvPr>
        </p:nvSpPr>
        <p:spPr>
          <a:xfrm>
            <a:off x="838200" y="1326861"/>
            <a:ext cx="10515600" cy="4351338"/>
          </a:xfrm>
        </p:spPr>
        <p:txBody>
          <a:bodyPr/>
          <a:lstStyle/>
          <a:p>
            <a:pPr marL="0" indent="0">
              <a:buNone/>
            </a:pPr>
            <a:r>
              <a:rPr lang="en-US" dirty="0" smtClean="0"/>
              <a:t>Do we have other choices?</a:t>
            </a:r>
          </a:p>
          <a:p>
            <a:r>
              <a:rPr lang="en-US" dirty="0" smtClean="0"/>
              <a:t>Isolation – dedicated network namespace</a:t>
            </a:r>
          </a:p>
          <a:p>
            <a:r>
              <a:rPr lang="en-US" dirty="0" smtClean="0"/>
              <a:t>Portability – be able to migrate to other host</a:t>
            </a:r>
          </a:p>
          <a:p>
            <a:r>
              <a:rPr lang="en-US" dirty="0" smtClean="0"/>
              <a:t>Controllability – both on control plane(routing, ACL) and data plane(</a:t>
            </a:r>
            <a:r>
              <a:rPr lang="en-US" dirty="0" err="1" smtClean="0"/>
              <a:t>QoS</a:t>
            </a:r>
            <a:r>
              <a:rPr lang="en-US" dirty="0" smtClean="0"/>
              <a:t>, e.g. rate limit and metering)</a:t>
            </a:r>
          </a:p>
        </p:txBody>
      </p:sp>
      <p:sp>
        <p:nvSpPr>
          <p:cNvPr id="5" name="灯片编号占位符 4"/>
          <p:cNvSpPr>
            <a:spLocks noGrp="1"/>
          </p:cNvSpPr>
          <p:nvPr>
            <p:ph type="sldNum" sz="quarter" idx="12"/>
          </p:nvPr>
        </p:nvSpPr>
        <p:spPr/>
        <p:txBody>
          <a:bodyPr/>
          <a:lstStyle/>
          <a:p>
            <a:fld id="{E775DDF0-03BC-4DD8-ACF0-62BA6FEA5AA3}" type="slidenum">
              <a:rPr lang="zh-CN" altLang="en-US" smtClean="0"/>
              <a:t>9</a:t>
            </a:fld>
            <a:endParaRPr lang="zh-CN" altLang="en-US"/>
          </a:p>
        </p:txBody>
      </p:sp>
      <p:pic>
        <p:nvPicPr>
          <p:cNvPr id="2" name="图片 1"/>
          <p:cNvPicPr>
            <a:picLocks noChangeAspect="1"/>
          </p:cNvPicPr>
          <p:nvPr/>
        </p:nvPicPr>
        <p:blipFill>
          <a:blip r:embed="rId3"/>
          <a:stretch>
            <a:fillRect/>
          </a:stretch>
        </p:blipFill>
        <p:spPr>
          <a:xfrm>
            <a:off x="838200" y="3791907"/>
            <a:ext cx="6827693" cy="2564443"/>
          </a:xfrm>
          <a:prstGeom prst="rect">
            <a:avLst/>
          </a:prstGeom>
        </p:spPr>
      </p:pic>
    </p:spTree>
    <p:extLst>
      <p:ext uri="{BB962C8B-B14F-4D97-AF65-F5344CB8AC3E}">
        <p14:creationId xmlns:p14="http://schemas.microsoft.com/office/powerpoint/2010/main" val="3202529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6238</TotalTime>
  <Words>1735</Words>
  <Application>Microsoft Office PowerPoint</Application>
  <PresentationFormat>宽屏</PresentationFormat>
  <Paragraphs>293</Paragraphs>
  <Slides>33</Slides>
  <Notes>25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33</vt:i4>
      </vt:variant>
    </vt:vector>
  </HeadingPairs>
  <TitlesOfParts>
    <vt:vector size="37" baseType="lpstr">
      <vt:lpstr>等线</vt:lpstr>
      <vt:lpstr>等线 Light</vt:lpstr>
      <vt:lpstr>Arial</vt:lpstr>
      <vt:lpstr>Office 主题​​</vt:lpstr>
      <vt:lpstr>PowerPoint 演示文稿</vt:lpstr>
      <vt:lpstr>Agenda</vt:lpstr>
      <vt:lpstr>Background</vt:lpstr>
      <vt:lpstr>Background</vt:lpstr>
      <vt:lpstr>Container networking</vt:lpstr>
      <vt:lpstr>Background</vt:lpstr>
      <vt:lpstr>Background</vt:lpstr>
      <vt:lpstr>Background</vt:lpstr>
      <vt:lpstr>Background</vt:lpstr>
      <vt:lpstr>Background</vt:lpstr>
      <vt:lpstr>Background</vt:lpstr>
      <vt:lpstr>Agenda</vt:lpstr>
      <vt:lpstr>FreeFlow Overview</vt:lpstr>
      <vt:lpstr>FreeFlow Overview</vt:lpstr>
      <vt:lpstr>FreeFlow Overall Design</vt:lpstr>
      <vt:lpstr>FreeFlow Overall Design</vt:lpstr>
      <vt:lpstr>Where to perform the interception.</vt:lpstr>
      <vt:lpstr>Where to perform the interception.</vt:lpstr>
      <vt:lpstr>FreeFlow Architecture</vt:lpstr>
      <vt:lpstr>Details – transparent support for RDMA operations</vt:lpstr>
      <vt:lpstr>Details – transparent support for RDMA operations</vt:lpstr>
      <vt:lpstr>Some discussions</vt:lpstr>
      <vt:lpstr>Evaluation </vt:lpstr>
      <vt:lpstr>Evaluation </vt:lpstr>
      <vt:lpstr>Evaluation </vt:lpstr>
      <vt:lpstr>Evaluation </vt:lpstr>
      <vt:lpstr>Evaluation </vt:lpstr>
      <vt:lpstr>Related Work</vt:lpstr>
      <vt:lpstr>Summary</vt:lpstr>
      <vt:lpstr>PowerPoint 演示文稿</vt:lpstr>
      <vt:lpstr>Backup</vt:lpstr>
      <vt:lpstr>Backup</vt:lpstr>
      <vt:lpstr>Introduction to RDMA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用RDMA技术加速分布式机器学习--以MXNet为例</dc:title>
  <dc:creator>cjr</dc:creator>
  <cp:lastModifiedBy>陈 镜融</cp:lastModifiedBy>
  <cp:revision>835</cp:revision>
  <dcterms:created xsi:type="dcterms:W3CDTF">2018-06-08T23:42:27Z</dcterms:created>
  <dcterms:modified xsi:type="dcterms:W3CDTF">2018-11-23T20:43:12Z</dcterms:modified>
</cp:coreProperties>
</file>